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3"/>
  </p:notesMasterIdLst>
  <p:handoutMasterIdLst>
    <p:handoutMasterId r:id="rId154"/>
  </p:handoutMasterIdLst>
  <p:sldIdLst>
    <p:sldId id="389" r:id="rId5"/>
    <p:sldId id="278" r:id="rId6"/>
    <p:sldId id="393" r:id="rId7"/>
    <p:sldId id="386" r:id="rId8"/>
    <p:sldId id="387" r:id="rId9"/>
    <p:sldId id="388" r:id="rId10"/>
    <p:sldId id="353" r:id="rId11"/>
    <p:sldId id="301" r:id="rId12"/>
    <p:sldId id="370" r:id="rId13"/>
    <p:sldId id="369" r:id="rId14"/>
    <p:sldId id="365" r:id="rId15"/>
    <p:sldId id="302" r:id="rId16"/>
    <p:sldId id="390" r:id="rId17"/>
    <p:sldId id="354" r:id="rId18"/>
    <p:sldId id="356" r:id="rId19"/>
    <p:sldId id="361" r:id="rId20"/>
    <p:sldId id="362" r:id="rId21"/>
    <p:sldId id="363" r:id="rId22"/>
    <p:sldId id="364" r:id="rId23"/>
    <p:sldId id="423" r:id="rId24"/>
    <p:sldId id="400" r:id="rId25"/>
    <p:sldId id="399" r:id="rId26"/>
    <p:sldId id="414" r:id="rId27"/>
    <p:sldId id="415" r:id="rId28"/>
    <p:sldId id="416" r:id="rId29"/>
    <p:sldId id="417" r:id="rId30"/>
    <p:sldId id="418" r:id="rId31"/>
    <p:sldId id="401" r:id="rId32"/>
    <p:sldId id="403" r:id="rId33"/>
    <p:sldId id="404" r:id="rId34"/>
    <p:sldId id="405" r:id="rId35"/>
    <p:sldId id="406" r:id="rId36"/>
    <p:sldId id="407" r:id="rId37"/>
    <p:sldId id="408" r:id="rId38"/>
    <p:sldId id="402" r:id="rId39"/>
    <p:sldId id="409" r:id="rId40"/>
    <p:sldId id="410" r:id="rId41"/>
    <p:sldId id="411" r:id="rId42"/>
    <p:sldId id="412" r:id="rId43"/>
    <p:sldId id="397" r:id="rId44"/>
    <p:sldId id="424" r:id="rId45"/>
    <p:sldId id="425" r:id="rId46"/>
    <p:sldId id="426" r:id="rId47"/>
    <p:sldId id="427" r:id="rId48"/>
    <p:sldId id="428" r:id="rId49"/>
    <p:sldId id="429" r:id="rId50"/>
    <p:sldId id="430" r:id="rId51"/>
    <p:sldId id="431" r:id="rId52"/>
    <p:sldId id="432" r:id="rId53"/>
    <p:sldId id="433" r:id="rId54"/>
    <p:sldId id="502" r:id="rId55"/>
    <p:sldId id="503" r:id="rId56"/>
    <p:sldId id="460" r:id="rId57"/>
    <p:sldId id="458" r:id="rId58"/>
    <p:sldId id="466" r:id="rId59"/>
    <p:sldId id="467" r:id="rId60"/>
    <p:sldId id="468" r:id="rId61"/>
    <p:sldId id="469" r:id="rId62"/>
    <p:sldId id="470" r:id="rId63"/>
    <p:sldId id="471" r:id="rId64"/>
    <p:sldId id="472" r:id="rId65"/>
    <p:sldId id="473" r:id="rId66"/>
    <p:sldId id="474" r:id="rId67"/>
    <p:sldId id="475" r:id="rId68"/>
    <p:sldId id="476" r:id="rId69"/>
    <p:sldId id="477" r:id="rId70"/>
    <p:sldId id="478" r:id="rId71"/>
    <p:sldId id="479" r:id="rId72"/>
    <p:sldId id="480" r:id="rId73"/>
    <p:sldId id="481" r:id="rId74"/>
    <p:sldId id="482" r:id="rId75"/>
    <p:sldId id="483" r:id="rId76"/>
    <p:sldId id="461" r:id="rId77"/>
    <p:sldId id="462" r:id="rId78"/>
    <p:sldId id="463" r:id="rId79"/>
    <p:sldId id="464" r:id="rId80"/>
    <p:sldId id="465" r:id="rId81"/>
    <p:sldId id="484" r:id="rId82"/>
    <p:sldId id="501" r:id="rId83"/>
    <p:sldId id="485" r:id="rId84"/>
    <p:sldId id="504" r:id="rId85"/>
    <p:sldId id="498" r:id="rId86"/>
    <p:sldId id="394" r:id="rId87"/>
    <p:sldId id="371" r:id="rId88"/>
    <p:sldId id="372" r:id="rId89"/>
    <p:sldId id="373" r:id="rId90"/>
    <p:sldId id="375" r:id="rId91"/>
    <p:sldId id="377" r:id="rId92"/>
    <p:sldId id="376" r:id="rId93"/>
    <p:sldId id="378" r:id="rId94"/>
    <p:sldId id="379" r:id="rId95"/>
    <p:sldId id="380" r:id="rId96"/>
    <p:sldId id="384" r:id="rId97"/>
    <p:sldId id="486" r:id="rId98"/>
    <p:sldId id="487" r:id="rId99"/>
    <p:sldId id="488" r:id="rId100"/>
    <p:sldId id="489" r:id="rId101"/>
    <p:sldId id="493" r:id="rId102"/>
    <p:sldId id="494" r:id="rId103"/>
    <p:sldId id="500" r:id="rId104"/>
    <p:sldId id="499" r:id="rId105"/>
    <p:sldId id="497" r:id="rId106"/>
    <p:sldId id="505" r:id="rId107"/>
    <p:sldId id="506" r:id="rId108"/>
    <p:sldId id="507" r:id="rId109"/>
    <p:sldId id="508" r:id="rId110"/>
    <p:sldId id="509" r:id="rId111"/>
    <p:sldId id="510" r:id="rId112"/>
    <p:sldId id="511" r:id="rId113"/>
    <p:sldId id="512" r:id="rId114"/>
    <p:sldId id="513" r:id="rId115"/>
    <p:sldId id="514" r:id="rId116"/>
    <p:sldId id="515" r:id="rId117"/>
    <p:sldId id="516" r:id="rId118"/>
    <p:sldId id="517" r:id="rId119"/>
    <p:sldId id="518" r:id="rId120"/>
    <p:sldId id="519" r:id="rId121"/>
    <p:sldId id="520" r:id="rId122"/>
    <p:sldId id="521" r:id="rId123"/>
    <p:sldId id="522" r:id="rId124"/>
    <p:sldId id="523" r:id="rId125"/>
    <p:sldId id="524" r:id="rId126"/>
    <p:sldId id="525" r:id="rId127"/>
    <p:sldId id="526" r:id="rId128"/>
    <p:sldId id="527" r:id="rId129"/>
    <p:sldId id="528" r:id="rId130"/>
    <p:sldId id="529" r:id="rId131"/>
    <p:sldId id="530" r:id="rId132"/>
    <p:sldId id="531" r:id="rId133"/>
    <p:sldId id="532" r:id="rId134"/>
    <p:sldId id="533" r:id="rId135"/>
    <p:sldId id="534" r:id="rId136"/>
    <p:sldId id="535" r:id="rId137"/>
    <p:sldId id="536" r:id="rId138"/>
    <p:sldId id="537" r:id="rId139"/>
    <p:sldId id="538" r:id="rId140"/>
    <p:sldId id="539" r:id="rId141"/>
    <p:sldId id="540" r:id="rId142"/>
    <p:sldId id="541" r:id="rId143"/>
    <p:sldId id="542" r:id="rId144"/>
    <p:sldId id="543" r:id="rId145"/>
    <p:sldId id="544" r:id="rId146"/>
    <p:sldId id="545" r:id="rId147"/>
    <p:sldId id="546" r:id="rId148"/>
    <p:sldId id="547" r:id="rId149"/>
    <p:sldId id="548" r:id="rId150"/>
    <p:sldId id="549" r:id="rId151"/>
    <p:sldId id="550"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7" autoAdjust="0"/>
    <p:restoredTop sz="78876" autoAdjust="0"/>
  </p:normalViewPr>
  <p:slideViewPr>
    <p:cSldViewPr snapToGrid="0">
      <p:cViewPr varScale="1">
        <p:scale>
          <a:sx n="72" d="100"/>
          <a:sy n="72" d="100"/>
        </p:scale>
        <p:origin x="561" y="39"/>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5" Type="http://schemas.openxmlformats.org/officeDocument/2006/relationships/image" Target="../media/image39.emf"/><Relationship Id="rId4" Type="http://schemas.openxmlformats.org/officeDocument/2006/relationships/image" Target="../media/image3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8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image" Target="../media/image83.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 Id="rId4" Type="http://schemas.openxmlformats.org/officeDocument/2006/relationships/image" Target="../media/image85.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6.emf"/><Relationship Id="rId4" Type="http://schemas.openxmlformats.org/officeDocument/2006/relationships/image" Target="../media/image8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image" Target="../media/image83.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image" Target="../media/image88.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image" Target="../media/image88.emf"/><Relationship Id="rId4" Type="http://schemas.openxmlformats.org/officeDocument/2006/relationships/image" Target="../media/image91.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image" Target="../media/image88.emf"/><Relationship Id="rId4" Type="http://schemas.openxmlformats.org/officeDocument/2006/relationships/image" Target="../media/image91.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89.emf"/><Relationship Id="rId1" Type="http://schemas.openxmlformats.org/officeDocument/2006/relationships/image" Target="../media/image92.emf"/><Relationship Id="rId4" Type="http://schemas.openxmlformats.org/officeDocument/2006/relationships/image" Target="../media/image9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2.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5.emf"/><Relationship Id="rId1" Type="http://schemas.openxmlformats.org/officeDocument/2006/relationships/image" Target="../media/image92.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100.emf"/><Relationship Id="rId1" Type="http://schemas.openxmlformats.org/officeDocument/2006/relationships/image" Target="../media/image98.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100.emf"/><Relationship Id="rId1" Type="http://schemas.openxmlformats.org/officeDocument/2006/relationships/image" Target="../media/image98.emf"/><Relationship Id="rId4" Type="http://schemas.openxmlformats.org/officeDocument/2006/relationships/image" Target="../media/image10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image" Target="../media/image102.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 Id="rId5" Type="http://schemas.openxmlformats.org/officeDocument/2006/relationships/image" Target="../media/image110.emf"/><Relationship Id="rId4" Type="http://schemas.openxmlformats.org/officeDocument/2006/relationships/image" Target="../media/image109.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1.emf"/><Relationship Id="rId1" Type="http://schemas.openxmlformats.org/officeDocument/2006/relationships/image" Target="../media/image111.emf"/><Relationship Id="rId4" Type="http://schemas.openxmlformats.org/officeDocument/2006/relationships/image" Target="../media/image11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pPr/>
              <a:t>8/11/2016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pPr/>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pPr/>
              <a:t>8/11/2016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pPr/>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induces what’s called a </a:t>
            </a:r>
            <a:r>
              <a:rPr lang="en-US" dirty="0" err="1"/>
              <a:t>voronoi</a:t>
            </a:r>
            <a:r>
              <a:rPr lang="en-US" baseline="0" dirty="0"/>
              <a:t> partition of the space.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17</a:t>
            </a:fld>
            <a:endParaRPr lang="en-US"/>
          </a:p>
        </p:txBody>
      </p:sp>
    </p:spTree>
    <p:extLst>
      <p:ext uri="{BB962C8B-B14F-4D97-AF65-F5344CB8AC3E}">
        <p14:creationId xmlns:p14="http://schemas.microsoft.com/office/powerpoint/2010/main" val="110169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guys</a:t>
            </a:r>
            <a:r>
              <a:rPr lang="en-US" baseline="0" dirty="0"/>
              <a:t> on the left, who are they going to get assigned to? Where will that center go?</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22</a:t>
            </a:fld>
            <a:endParaRPr lang="en-US"/>
          </a:p>
        </p:txBody>
      </p:sp>
    </p:spTree>
    <p:extLst>
      <p:ext uri="{BB962C8B-B14F-4D97-AF65-F5344CB8AC3E}">
        <p14:creationId xmlns:p14="http://schemas.microsoft.com/office/powerpoint/2010/main" val="911240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a:t>
            </a:r>
          </a:p>
        </p:txBody>
      </p:sp>
      <p:sp>
        <p:nvSpPr>
          <p:cNvPr id="4" name="Slide Number Placeholder 3"/>
          <p:cNvSpPr>
            <a:spLocks noGrp="1"/>
          </p:cNvSpPr>
          <p:nvPr>
            <p:ph type="sldNum" sz="quarter" idx="10"/>
          </p:nvPr>
        </p:nvSpPr>
        <p:spPr/>
        <p:txBody>
          <a:bodyPr/>
          <a:lstStyle/>
          <a:p>
            <a:fld id="{4CFD207A-07DF-40AD-A916-9872E089CE7A}" type="slidenum">
              <a:rPr lang="en-US" smtClean="0"/>
              <a:pPr/>
              <a:t>39</a:t>
            </a:fld>
            <a:endParaRPr lang="en-US"/>
          </a:p>
        </p:txBody>
      </p:sp>
    </p:spTree>
    <p:extLst>
      <p:ext uri="{BB962C8B-B14F-4D97-AF65-F5344CB8AC3E}">
        <p14:creationId xmlns:p14="http://schemas.microsoft.com/office/powerpoint/2010/main" val="3728849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that thing?</a:t>
            </a:r>
            <a:r>
              <a:rPr lang="en-US" baseline="0" dirty="0"/>
              <a:t> That’s the distance between a point x and cluster center ck. *min* You’re supposed to use the nearest cluster center. And you want to minimize the total distances to the nearest cluster centers.</a:t>
            </a:r>
            <a:endParaRPr lang="en-US" dirty="0"/>
          </a:p>
          <a:p>
            <a:r>
              <a:rPr lang="en-US" dirty="0"/>
              <a:t>Again, you’re trying to find the cluster centers that minimize</a:t>
            </a:r>
            <a:r>
              <a:rPr lang="en-US" baseline="0" dirty="0"/>
              <a:t> the total distance from all the points to their nearest cluster center.</a:t>
            </a:r>
          </a:p>
          <a:p>
            <a:r>
              <a:rPr lang="en-US" baseline="0" dirty="0"/>
              <a:t>So that thing there, it’s a global objective. K means has local moves, it’s trying to optimize this but not the whole thing all at once like SVMs or logistic regression or anything.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40</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would be really nice if we could just plain globally</a:t>
            </a:r>
            <a:r>
              <a:rPr lang="en-US" baseline="0" dirty="0"/>
              <a:t> optimize this. </a:t>
            </a:r>
            <a:r>
              <a:rPr lang="en-US" dirty="0"/>
              <a:t>Why the heck not?</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41</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 want to take a look at this cost</a:t>
            </a:r>
            <a:r>
              <a:rPr lang="en-US" baseline="0" dirty="0"/>
              <a:t> again.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42</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 want to take a look at this cost</a:t>
            </a:r>
            <a:r>
              <a:rPr lang="en-US" baseline="0" dirty="0"/>
              <a:t> again.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43</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 want to try</a:t>
            </a:r>
            <a:r>
              <a:rPr lang="en-US" baseline="0" dirty="0"/>
              <a:t> a different order of summing things up.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sum </a:t>
            </a:r>
            <a:r>
              <a:rPr lang="en-US" baseline="0" dirty="0" err="1"/>
              <a:t>didn</a:t>
            </a:r>
            <a:r>
              <a:rPr lang="uk-UA" baseline="0" dirty="0"/>
              <a:t>’</a:t>
            </a:r>
            <a:r>
              <a:rPr lang="en-US" baseline="0" dirty="0"/>
              <a:t>t change, I just wrote it differently so I could sum things up in a different order.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44</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try a slightly more</a:t>
            </a:r>
            <a:r>
              <a:rPr lang="en-US" baseline="0" dirty="0"/>
              <a:t> general cost, because I want to allow us to optimize who is assigned to what cluster. So I’ll put the cluster assignments here. So cluster1 is all the points that are assigned to cluster 1, and so on. Now because I did this, the </a:t>
            </a:r>
            <a:r>
              <a:rPr lang="en-US" baseline="0" dirty="0" err="1"/>
              <a:t>ck’s</a:t>
            </a:r>
            <a:r>
              <a:rPr lang="en-US" baseline="0" dirty="0"/>
              <a:t> are no longer forced to be the centers of the clusters. We’ll make them that way, but I want to call them reference points now, because this function is so general that it can allow any points to be assigned to any cluster whose reference point can be literally anywhere, it doesn’t have to be in the center.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45</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this cost is a function of both the cluster assignments,</a:t>
            </a:r>
            <a:r>
              <a:rPr lang="en-US" baseline="0" dirty="0"/>
              <a:t> so who is assigned to what cluster, and what we’re going to use as the reference points for the clusters. We want to be able to change those things around independently of each other and be able to evaluate the cost.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46</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Let’s just look at the cost as if it’s a function of the cluster assignment only. If we fixed the </a:t>
            </a:r>
            <a:r>
              <a:rPr lang="en-US" baseline="0" dirty="0" err="1"/>
              <a:t>ck’s</a:t>
            </a:r>
            <a:r>
              <a:rPr lang="en-US" baseline="0" dirty="0"/>
              <a:t>, what is the best way to assign these clusters? *click* Assuming you’ve fixed the centers. *pause* The answer is obvious.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47</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on the other hand, what about assigning</a:t>
            </a:r>
            <a:r>
              <a:rPr lang="en-US" baseline="0" dirty="0"/>
              <a:t> reference points? If we have the cluster assignments set, where would we put the reference points? Of course we’d put them in the center, to minimize the average distance to the reference points.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48</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now you have a much better understanding of what </a:t>
            </a:r>
            <a:r>
              <a:rPr lang="en-US" baseline="0" dirty="0" err="1"/>
              <a:t>kmeans</a:t>
            </a:r>
            <a:r>
              <a:rPr lang="en-US" baseline="0" dirty="0"/>
              <a:t> is actually doing. I’ll put the cost up there just for reference. Remember it depends on both the cluster assignments and the centers. Now let’s put up the algorithm again *click*. Until you’re converged, you assign all points to the closest cluster center. And that’s the same thing as minimizing the cost by choosing the best assignments, given the cluster centers. And then for the next step, you change the reference points so that they really are cluster centers. *pause* And this minimizes the cost of those reference points, fixing the cluster assignments.  So K means is a sort of alternating minimization scheme.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49</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here’s a question for you. Given that </a:t>
            </a:r>
            <a:r>
              <a:rPr lang="en-US" baseline="0" dirty="0" err="1"/>
              <a:t>Kmean’s</a:t>
            </a:r>
            <a:r>
              <a:rPr lang="en-US" baseline="0" dirty="0"/>
              <a:t> actual goal is to minimize this cost, does it actually achieve this goal *click*. We know that the cost get lower at each step of K-means, but does it always converge to the globally optimal set of cluster assignments and reference points?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50</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here’s a question for you. Given that </a:t>
            </a:r>
            <a:r>
              <a:rPr lang="en-US" baseline="0" dirty="0" err="1"/>
              <a:t>Kmean’s</a:t>
            </a:r>
            <a:r>
              <a:rPr lang="en-US" baseline="0" dirty="0"/>
              <a:t> actual goal is to minimize this cost, does it actually achieve this goal *click*. We know that the cost get lower at each step of K-means, but does it always converge to the globally optimal set of cluster assignments and reference points?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51</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here’s a question for you. Given that </a:t>
            </a:r>
            <a:r>
              <a:rPr lang="en-US" baseline="0" dirty="0" err="1"/>
              <a:t>Kmean’s</a:t>
            </a:r>
            <a:r>
              <a:rPr lang="en-US" baseline="0" dirty="0"/>
              <a:t> actual goal is to minimize this cost, does it actually achieve this goal *click*. We know that the cost get lower at each step of K-means, but does it always converge to the globally optimal set of cluster assignments and reference points?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52</a:t>
            </a:fld>
            <a:endParaRPr lang="en-US"/>
          </a:p>
        </p:txBody>
      </p:sp>
    </p:spTree>
    <p:extLst>
      <p:ext uri="{BB962C8B-B14F-4D97-AF65-F5344CB8AC3E}">
        <p14:creationId xmlns:p14="http://schemas.microsoft.com/office/powerpoint/2010/main" val="607347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guys on the top are going to separate a bit. Keep an</a:t>
            </a:r>
            <a:r>
              <a:rPr lang="en-US" baseline="0" dirty="0"/>
              <a:t> eye on those ones.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53</a:t>
            </a:fld>
            <a:endParaRPr lang="en-US"/>
          </a:p>
        </p:txBody>
      </p:sp>
    </p:spTree>
    <p:extLst>
      <p:ext uri="{BB962C8B-B14F-4D97-AF65-F5344CB8AC3E}">
        <p14:creationId xmlns:p14="http://schemas.microsoft.com/office/powerpoint/2010/main" val="204608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 And</a:t>
            </a:r>
            <a:r>
              <a:rPr lang="en-US" baseline="0" dirty="0"/>
              <a:t> then it calls itself converged. </a:t>
            </a:r>
            <a:r>
              <a:rPr lang="en-US" baseline="0" dirty="0" err="1"/>
              <a:t>Blech</a:t>
            </a:r>
            <a:r>
              <a:rPr lang="en-US" baseline="0" dirty="0"/>
              <a:t>. Anyway. You can find worse examples where </a:t>
            </a:r>
            <a:r>
              <a:rPr lang="en-US" baseline="0" dirty="0" err="1"/>
              <a:t>kmeans</a:t>
            </a:r>
            <a:r>
              <a:rPr lang="en-US" baseline="0" dirty="0"/>
              <a:t> just doesn’t optimize its objective function. Here it did a good job optimizing the objective, it’s just that the objective was lousy for this dataset. Anyway, if you happen to start the reference points off in a bad spot sometimes, it just won’t go to the right place. That’s why most </a:t>
            </a:r>
            <a:r>
              <a:rPr lang="en-US" baseline="0" dirty="0" err="1"/>
              <a:t>kmeans</a:t>
            </a:r>
            <a:r>
              <a:rPr lang="en-US" baseline="0" dirty="0"/>
              <a:t> code allows you to do replicates so you can start with different randomly chosen points to be the centers. Anyway, it’s a nifty little algorithm. Very heavily used. And now you know what’s it’s doing.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78</a:t>
            </a:fld>
            <a:endParaRPr lang="en-US"/>
          </a:p>
        </p:txBody>
      </p:sp>
    </p:spTree>
    <p:extLst>
      <p:ext uri="{BB962C8B-B14F-4D97-AF65-F5344CB8AC3E}">
        <p14:creationId xmlns:p14="http://schemas.microsoft.com/office/powerpoint/2010/main" val="85692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bit more about practical aspects of K means.</a:t>
            </a:r>
          </a:p>
        </p:txBody>
      </p:sp>
      <p:sp>
        <p:nvSpPr>
          <p:cNvPr id="4" name="Slide Number Placeholder 3"/>
          <p:cNvSpPr>
            <a:spLocks noGrp="1"/>
          </p:cNvSpPr>
          <p:nvPr>
            <p:ph type="sldNum" sz="quarter" idx="10"/>
          </p:nvPr>
        </p:nvSpPr>
        <p:spPr/>
        <p:txBody>
          <a:bodyPr/>
          <a:lstStyle/>
          <a:p>
            <a:fld id="{4CFD207A-07DF-40AD-A916-9872E089CE7A}" type="slidenum">
              <a:rPr lang="en-US" smtClean="0"/>
              <a:pPr/>
              <a:t>79</a:t>
            </a:fld>
            <a:endParaRPr lang="en-US"/>
          </a:p>
        </p:txBody>
      </p:sp>
    </p:spTree>
    <p:extLst>
      <p:ext uri="{BB962C8B-B14F-4D97-AF65-F5344CB8AC3E}">
        <p14:creationId xmlns:p14="http://schemas.microsoft.com/office/powerpoint/2010/main" val="234966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 single right answer.</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80</a:t>
            </a:fld>
            <a:endParaRPr lang="en-US"/>
          </a:p>
        </p:txBody>
      </p:sp>
    </p:spTree>
    <p:extLst>
      <p:ext uri="{BB962C8B-B14F-4D97-AF65-F5344CB8AC3E}">
        <p14:creationId xmlns:p14="http://schemas.microsoft.com/office/powerpoint/2010/main" val="111299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 single right answer.</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81</a:t>
            </a:fld>
            <a:endParaRPr lang="en-US"/>
          </a:p>
        </p:txBody>
      </p:sp>
    </p:spTree>
    <p:extLst>
      <p:ext uri="{BB962C8B-B14F-4D97-AF65-F5344CB8AC3E}">
        <p14:creationId xmlns:p14="http://schemas.microsoft.com/office/powerpoint/2010/main" val="1112994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a:t>
            </a:r>
            <a:r>
              <a:rPr lang="en-US" baseline="0" dirty="0"/>
              <a:t> the mean of a bunch of points is easy, and then it’s a single loop to find out what the cluster assignments are.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82</a:t>
            </a:fld>
            <a:endParaRPr lang="en-US"/>
          </a:p>
        </p:txBody>
      </p:sp>
    </p:spTree>
    <p:extLst>
      <p:ext uri="{BB962C8B-B14F-4D97-AF65-F5344CB8AC3E}">
        <p14:creationId xmlns:p14="http://schemas.microsoft.com/office/powerpoint/2010/main" val="3198350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85</a:t>
            </a:fld>
            <a:endParaRPr lang="en-US"/>
          </a:p>
        </p:txBody>
      </p:sp>
    </p:spTree>
    <p:extLst>
      <p:ext uri="{BB962C8B-B14F-4D97-AF65-F5344CB8AC3E}">
        <p14:creationId xmlns:p14="http://schemas.microsoft.com/office/powerpoint/2010/main" val="2385006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86</a:t>
            </a:fld>
            <a:endParaRPr lang="en-US"/>
          </a:p>
        </p:txBody>
      </p:sp>
    </p:spTree>
    <p:extLst>
      <p:ext uri="{BB962C8B-B14F-4D97-AF65-F5344CB8AC3E}">
        <p14:creationId xmlns:p14="http://schemas.microsoft.com/office/powerpoint/2010/main" val="1414581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87</a:t>
            </a:fld>
            <a:endParaRPr lang="en-US"/>
          </a:p>
        </p:txBody>
      </p:sp>
    </p:spTree>
    <p:extLst>
      <p:ext uri="{BB962C8B-B14F-4D97-AF65-F5344CB8AC3E}">
        <p14:creationId xmlns:p14="http://schemas.microsoft.com/office/powerpoint/2010/main" val="3834677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88</a:t>
            </a:fld>
            <a:endParaRPr lang="en-US"/>
          </a:p>
        </p:txBody>
      </p:sp>
    </p:spTree>
    <p:extLst>
      <p:ext uri="{BB962C8B-B14F-4D97-AF65-F5344CB8AC3E}">
        <p14:creationId xmlns:p14="http://schemas.microsoft.com/office/powerpoint/2010/main" val="471888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89</a:t>
            </a:fld>
            <a:endParaRPr lang="en-US"/>
          </a:p>
        </p:txBody>
      </p:sp>
    </p:spTree>
    <p:extLst>
      <p:ext uri="{BB962C8B-B14F-4D97-AF65-F5344CB8AC3E}">
        <p14:creationId xmlns:p14="http://schemas.microsoft.com/office/powerpoint/2010/main" val="2264495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90</a:t>
            </a:fld>
            <a:endParaRPr lang="en-US"/>
          </a:p>
        </p:txBody>
      </p:sp>
    </p:spTree>
    <p:extLst>
      <p:ext uri="{BB962C8B-B14F-4D97-AF65-F5344CB8AC3E}">
        <p14:creationId xmlns:p14="http://schemas.microsoft.com/office/powerpoint/2010/main" val="1013888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91</a:t>
            </a:fld>
            <a:endParaRPr lang="en-US"/>
          </a:p>
        </p:txBody>
      </p:sp>
    </p:spTree>
    <p:extLst>
      <p:ext uri="{BB962C8B-B14F-4D97-AF65-F5344CB8AC3E}">
        <p14:creationId xmlns:p14="http://schemas.microsoft.com/office/powerpoint/2010/main" val="2359202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a:t>
            </a:fld>
            <a:endParaRPr lang="en-US"/>
          </a:p>
        </p:txBody>
      </p:sp>
    </p:spTree>
    <p:extLst>
      <p:ext uri="{BB962C8B-B14F-4D97-AF65-F5344CB8AC3E}">
        <p14:creationId xmlns:p14="http://schemas.microsoft.com/office/powerpoint/2010/main" val="684603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92</a:t>
            </a:fld>
            <a:endParaRPr lang="en-US"/>
          </a:p>
        </p:txBody>
      </p:sp>
    </p:spTree>
    <p:extLst>
      <p:ext uri="{BB962C8B-B14F-4D97-AF65-F5344CB8AC3E}">
        <p14:creationId xmlns:p14="http://schemas.microsoft.com/office/powerpoint/2010/main" val="2874410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93</a:t>
            </a:fld>
            <a:endParaRPr lang="en-US"/>
          </a:p>
        </p:txBody>
      </p:sp>
    </p:spTree>
    <p:extLst>
      <p:ext uri="{BB962C8B-B14F-4D97-AF65-F5344CB8AC3E}">
        <p14:creationId xmlns:p14="http://schemas.microsoft.com/office/powerpoint/2010/main" val="2132498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sort of far from perfect.</a:t>
            </a:r>
            <a:r>
              <a:rPr lang="en-US" baseline="0" dirty="0"/>
              <a:t> This algorithm is just not meant for these kind of overlapping spherical clusters. It does much better with these separated but twisty clusters. Long skinny clusters, no problem for HAC. Anyway.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98</a:t>
            </a:fld>
            <a:endParaRPr lang="en-US"/>
          </a:p>
        </p:txBody>
      </p:sp>
    </p:spTree>
    <p:extLst>
      <p:ext uri="{BB962C8B-B14F-4D97-AF65-F5344CB8AC3E}">
        <p14:creationId xmlns:p14="http://schemas.microsoft.com/office/powerpoint/2010/main" val="1516785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HAC produces these </a:t>
            </a:r>
            <a:r>
              <a:rPr lang="en-US" dirty="0" err="1"/>
              <a:t>dendrograms</a:t>
            </a:r>
            <a:r>
              <a:rPr lang="en-US" baseline="0" dirty="0"/>
              <a:t> that tell you what clusters are being merged.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99</a:t>
            </a:fld>
            <a:endParaRPr lang="en-US"/>
          </a:p>
        </p:txBody>
      </p:sp>
    </p:spTree>
    <p:extLst>
      <p:ext uri="{BB962C8B-B14F-4D97-AF65-F5344CB8AC3E}">
        <p14:creationId xmlns:p14="http://schemas.microsoft.com/office/powerpoint/2010/main" val="1506312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HAC produces these </a:t>
            </a:r>
            <a:r>
              <a:rPr lang="en-US" dirty="0" err="1"/>
              <a:t>dendrograms</a:t>
            </a:r>
            <a:r>
              <a:rPr lang="en-US" baseline="0" dirty="0"/>
              <a:t> that tell you what clusters are being merged.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100</a:t>
            </a:fld>
            <a:endParaRPr lang="en-US"/>
          </a:p>
        </p:txBody>
      </p:sp>
    </p:spTree>
    <p:extLst>
      <p:ext uri="{BB962C8B-B14F-4D97-AF65-F5344CB8AC3E}">
        <p14:creationId xmlns:p14="http://schemas.microsoft.com/office/powerpoint/2010/main" val="15063125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HAC produces these </a:t>
            </a:r>
            <a:r>
              <a:rPr lang="en-US" dirty="0" err="1"/>
              <a:t>dendrograms</a:t>
            </a:r>
            <a:r>
              <a:rPr lang="en-US" baseline="0" dirty="0"/>
              <a:t> that tell you what clusters are </a:t>
            </a:r>
            <a:r>
              <a:rPr lang="en-US" baseline="0"/>
              <a:t>being merged.</a:t>
            </a:r>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pPr/>
              <a:t>101</a:t>
            </a:fld>
            <a:endParaRPr lang="en-US"/>
          </a:p>
        </p:txBody>
      </p:sp>
    </p:spTree>
    <p:extLst>
      <p:ext uri="{BB962C8B-B14F-4D97-AF65-F5344CB8AC3E}">
        <p14:creationId xmlns:p14="http://schemas.microsoft.com/office/powerpoint/2010/main" val="1506312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the data can be on very complicated manifolds that kind of loop around each other and that’s totally fine.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102</a:t>
            </a:fld>
            <a:endParaRPr lang="en-US"/>
          </a:p>
        </p:txBody>
      </p:sp>
    </p:spTree>
    <p:extLst>
      <p:ext uri="{BB962C8B-B14F-4D97-AF65-F5344CB8AC3E}">
        <p14:creationId xmlns:p14="http://schemas.microsoft.com/office/powerpoint/2010/main" val="3341665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103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33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a:solidFill>
                  <a:schemeClr val="tx2"/>
                </a:solidFill>
                <a:latin typeface="Segoe" pitchFamily="34" charset="0"/>
              </a:rPr>
              <a:t>This is a huge topic, and we can’t cover the whole</a:t>
            </a:r>
            <a:r>
              <a:rPr lang="en-GB" baseline="0" dirty="0">
                <a:solidFill>
                  <a:schemeClr val="tx2"/>
                </a:solidFill>
                <a:latin typeface="Segoe" pitchFamily="34" charset="0"/>
              </a:rPr>
              <a:t> thing. So we chose a couple of particularly important well-used topics.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104</a:t>
            </a:fld>
            <a:endParaRPr lang="en-US" dirty="0"/>
          </a:p>
        </p:txBody>
      </p:sp>
    </p:spTree>
    <p:extLst>
      <p:ext uri="{BB962C8B-B14F-4D97-AF65-F5344CB8AC3E}">
        <p14:creationId xmlns:p14="http://schemas.microsoft.com/office/powerpoint/2010/main" val="4291476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105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172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9</a:t>
            </a:fld>
            <a:endParaRPr lang="en-US"/>
          </a:p>
        </p:txBody>
      </p:sp>
    </p:spTree>
    <p:extLst>
      <p:ext uri="{BB962C8B-B14F-4D97-AF65-F5344CB8AC3E}">
        <p14:creationId xmlns:p14="http://schemas.microsoft.com/office/powerpoint/2010/main" val="690161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Who is similar to Carmen? Possibly</a:t>
            </a:r>
            <a:r>
              <a:rPr lang="en-US" baseline="0" dirty="0"/>
              <a:t> Joseph. Definitely not </a:t>
            </a:r>
            <a:r>
              <a:rPr lang="en-US" baseline="0" dirty="0" err="1"/>
              <a:t>Leonore</a:t>
            </a:r>
            <a:r>
              <a:rPr lang="en-US" baseline="0" dirty="0"/>
              <a:t>. N</a:t>
            </a:r>
            <a:r>
              <a:rPr lang="en-US" dirty="0"/>
              <a:t>eed a measure to find similar users.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107</a:t>
            </a:fld>
            <a:endParaRPr lang="en-US"/>
          </a:p>
        </p:txBody>
      </p:sp>
    </p:spTree>
    <p:extLst>
      <p:ext uri="{BB962C8B-B14F-4D97-AF65-F5344CB8AC3E}">
        <p14:creationId xmlns:p14="http://schemas.microsoft.com/office/powerpoint/2010/main" val="3521735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Which items are similar to Dark Knight?</a:t>
            </a:r>
            <a:r>
              <a:rPr lang="en-US" baseline="0" dirty="0"/>
              <a:t> Cars definitely. Maybe Aliens.</a:t>
            </a:r>
            <a:endParaRPr lang="en-US" dirty="0"/>
          </a:p>
          <a:p>
            <a:r>
              <a:rPr lang="en-US" dirty="0"/>
              <a:t>Both</a:t>
            </a:r>
            <a:r>
              <a:rPr lang="en-US" baseline="0" dirty="0"/>
              <a:t> of these use a similar algorithmic idea, which is to find similar situations and use those to make a recommendation. Let’s go back to the user-based collaborative filtering and talk about how to do that for a bit.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108</a:t>
            </a:fld>
            <a:endParaRPr lang="en-US"/>
          </a:p>
        </p:txBody>
      </p:sp>
    </p:spTree>
    <p:extLst>
      <p:ext uri="{BB962C8B-B14F-4D97-AF65-F5344CB8AC3E}">
        <p14:creationId xmlns:p14="http://schemas.microsoft.com/office/powerpoint/2010/main" val="137507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need a measure to find similar users.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109</a:t>
            </a:fld>
            <a:endParaRPr lang="en-US"/>
          </a:p>
        </p:txBody>
      </p:sp>
    </p:spTree>
    <p:extLst>
      <p:ext uri="{BB962C8B-B14F-4D97-AF65-F5344CB8AC3E}">
        <p14:creationId xmlns:p14="http://schemas.microsoft.com/office/powerpoint/2010/main" val="26655784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similarity</a:t>
            </a:r>
            <a:r>
              <a:rPr lang="en-US" baseline="0" dirty="0"/>
              <a:t> measure between users, we’re going to use correlation. </a:t>
            </a:r>
            <a:r>
              <a:rPr lang="en-US" dirty="0"/>
              <a:t>This</a:t>
            </a:r>
            <a:r>
              <a:rPr lang="en-US" baseline="0" dirty="0"/>
              <a:t> is just plain correlation between Carmen and User U. If Carmen’s highly rated movies are the same as User U’s highly rated movies, that’ll lead to a higher correlation. If Carmen’s low rated movies are the same as User U’s low rated movies, that will lead to a high correlation too. If they disagree on which movies to rate highly, the correlation will be lower. *pause*. Now, since we’re trying to figure out which movies Carmen is going to like, we’ll choose to listen more to users who have a higher correlation with Carmen. And so now that we have a way to determine what users we want to pay attention to, we’re going to find out what they thought of movie m, and average their votes</a:t>
            </a:r>
            <a:r>
              <a:rPr lang="is-IS" baseline="0" dirty="0"/>
              <a:t>… weighted by similarity to Carmen.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110</a:t>
            </a:fld>
            <a:endParaRPr lang="en-US"/>
          </a:p>
        </p:txBody>
      </p:sp>
    </p:spTree>
    <p:extLst>
      <p:ext uri="{BB962C8B-B14F-4D97-AF65-F5344CB8AC3E}">
        <p14:creationId xmlns:p14="http://schemas.microsoft.com/office/powerpoint/2010/main" val="1432082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that. But I’m going to break it down</a:t>
            </a:r>
            <a:r>
              <a:rPr lang="en-US" baseline="0" dirty="0"/>
              <a:t> a bit. I’ll put the whole thing back up in a minute.</a:t>
            </a:r>
            <a:endParaRPr lang="en-US" dirty="0"/>
          </a:p>
          <a:p>
            <a:endParaRPr lang="en-US" dirty="0"/>
          </a:p>
          <a:p>
            <a:r>
              <a:rPr lang="en-US" dirty="0"/>
              <a:t>The sum over movies is just movies</a:t>
            </a:r>
            <a:r>
              <a:rPr lang="en-US" baseline="0" dirty="0"/>
              <a:t> that both people have rated. One problem with this measure is it tends to favor users who have watched very few movies that overlap with Carmen but that agree with her on the movies they watched.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111</a:t>
            </a:fld>
            <a:endParaRPr lang="en-US"/>
          </a:p>
        </p:txBody>
      </p:sp>
    </p:spTree>
    <p:extLst>
      <p:ext uri="{BB962C8B-B14F-4D97-AF65-F5344CB8AC3E}">
        <p14:creationId xmlns:p14="http://schemas.microsoft.com/office/powerpoint/2010/main" val="2265694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thing I want to estimate is Carmen’s rating of Alien, which she has not seen.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112</a:t>
            </a:fld>
            <a:endParaRPr lang="en-US"/>
          </a:p>
        </p:txBody>
      </p:sp>
    </p:spTree>
    <p:extLst>
      <p:ext uri="{BB962C8B-B14F-4D97-AF65-F5344CB8AC3E}">
        <p14:creationId xmlns:p14="http://schemas.microsoft.com/office/powerpoint/2010/main" val="33926687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Carmen’s average rating, and then if</a:t>
            </a:r>
            <a:r>
              <a:rPr lang="en-US" baseline="0" dirty="0"/>
              <a:t> we think she’ll like it, the rating will be above her average. If we don</a:t>
            </a:r>
            <a:r>
              <a:rPr lang="uk-UA" baseline="0" dirty="0"/>
              <a:t>’</a:t>
            </a:r>
            <a:r>
              <a:rPr lang="en-US" baseline="0" dirty="0"/>
              <a:t>t think she’ll like it, then the rating will be below her average.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113</a:t>
            </a:fld>
            <a:endParaRPr lang="en-US"/>
          </a:p>
        </p:txBody>
      </p:sp>
    </p:spTree>
    <p:extLst>
      <p:ext uri="{BB962C8B-B14F-4D97-AF65-F5344CB8AC3E}">
        <p14:creationId xmlns:p14="http://schemas.microsoft.com/office/powerpoint/2010/main" val="747153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will look at all of the other users, and see whether they rated Alien above or below their average rating. So here, we’re considering how much user U liked Alien. And now remember, we want to weight each user by their similarity to Carmen. So we’re doing to take a weighted average of the user’s votes.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114</a:t>
            </a:fld>
            <a:endParaRPr lang="en-US"/>
          </a:p>
        </p:txBody>
      </p:sp>
    </p:spTree>
    <p:extLst>
      <p:ext uri="{BB962C8B-B14F-4D97-AF65-F5344CB8AC3E}">
        <p14:creationId xmlns:p14="http://schemas.microsoft.com/office/powerpoint/2010/main" val="22776886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will weight the users by how similar they are to Carmen.</a:t>
            </a:r>
            <a:r>
              <a:rPr lang="en-US" baseline="0" dirty="0"/>
              <a:t> The users who are more similar than others will get larger weights. Because we have the denominator there, all the weights will add up to one. And that’s the final estimate for Carmen’s estimated rating for Alien.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115</a:t>
            </a:fld>
            <a:endParaRPr lang="en-US"/>
          </a:p>
        </p:txBody>
      </p:sp>
    </p:spTree>
    <p:extLst>
      <p:ext uri="{BB962C8B-B14F-4D97-AF65-F5344CB8AC3E}">
        <p14:creationId xmlns:p14="http://schemas.microsoft.com/office/powerpoint/2010/main" val="28980021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that. But I’m going to break it down</a:t>
            </a:r>
            <a:r>
              <a:rPr lang="en-US" baseline="0" dirty="0"/>
              <a:t> a bit. I’ll put the whole thing back up in a minute.</a:t>
            </a:r>
            <a:endParaRPr lang="en-US" dirty="0"/>
          </a:p>
          <a:p>
            <a:endParaRPr lang="en-US" dirty="0"/>
          </a:p>
          <a:p>
            <a:r>
              <a:rPr lang="en-US" dirty="0"/>
              <a:t>The sum over movies is just movies</a:t>
            </a:r>
            <a:r>
              <a:rPr lang="en-US" baseline="0" dirty="0"/>
              <a:t> that both people have rated. One problem with this measure is it tends to favor users who have watched very few movies that overlap with Carmen but that agree with her on the movies they watched.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116</a:t>
            </a:fld>
            <a:endParaRPr lang="en-US"/>
          </a:p>
        </p:txBody>
      </p:sp>
    </p:spTree>
    <p:extLst>
      <p:ext uri="{BB962C8B-B14F-4D97-AF65-F5344CB8AC3E}">
        <p14:creationId xmlns:p14="http://schemas.microsoft.com/office/powerpoint/2010/main" val="409531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10</a:t>
            </a:fld>
            <a:endParaRPr lang="en-US"/>
          </a:p>
        </p:txBody>
      </p:sp>
    </p:spTree>
    <p:extLst>
      <p:ext uri="{BB962C8B-B14F-4D97-AF65-F5344CB8AC3E}">
        <p14:creationId xmlns:p14="http://schemas.microsoft.com/office/powerpoint/2010/main" val="31606680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117</a:t>
            </a:fld>
            <a:endParaRPr lang="en-US"/>
          </a:p>
        </p:txBody>
      </p:sp>
    </p:spTree>
    <p:extLst>
      <p:ext uri="{BB962C8B-B14F-4D97-AF65-F5344CB8AC3E}">
        <p14:creationId xmlns:p14="http://schemas.microsoft.com/office/powerpoint/2010/main" val="1202472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Both</a:t>
            </a:r>
            <a:r>
              <a:rPr lang="en-US" baseline="0" dirty="0"/>
              <a:t> of these use a similar algorithmic idea, which is to find similar situations and use those to make a recommendation. Let’s go back to the user-based collaborative filtering and talk about how to do that for a bit.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118</a:t>
            </a:fld>
            <a:endParaRPr lang="en-US"/>
          </a:p>
        </p:txBody>
      </p:sp>
    </p:spTree>
    <p:extLst>
      <p:ext uri="{BB962C8B-B14F-4D97-AF65-F5344CB8AC3E}">
        <p14:creationId xmlns:p14="http://schemas.microsoft.com/office/powerpoint/2010/main" val="41059543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a:t>
            </a:r>
            <a:r>
              <a:rPr lang="en-US" baseline="0" dirty="0"/>
              <a:t> so again, you would use correlations to weight the previous recommendations by how similar an item is to past ones. This can be pretty similar to the user-based collaborative filtering, so I won’t repeat the formula.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119</a:t>
            </a:fld>
            <a:endParaRPr lang="en-US"/>
          </a:p>
        </p:txBody>
      </p:sp>
    </p:spTree>
    <p:extLst>
      <p:ext uri="{BB962C8B-B14F-4D97-AF65-F5344CB8AC3E}">
        <p14:creationId xmlns:p14="http://schemas.microsoft.com/office/powerpoint/2010/main" val="35269238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120</a:t>
            </a:fld>
            <a:endParaRPr lang="en-US"/>
          </a:p>
        </p:txBody>
      </p:sp>
    </p:spTree>
    <p:extLst>
      <p:ext uri="{BB962C8B-B14F-4D97-AF65-F5344CB8AC3E}">
        <p14:creationId xmlns:p14="http://schemas.microsoft.com/office/powerpoint/2010/main" val="8003957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121</a:t>
            </a:fld>
            <a:endParaRPr lang="en-US" dirty="0"/>
          </a:p>
        </p:txBody>
      </p:sp>
      <p:sp>
        <p:nvSpPr>
          <p:cNvPr id="3" name="Notes Placeholder 2"/>
          <p:cNvSpPr>
            <a:spLocks noGrp="1"/>
          </p:cNvSpPr>
          <p:nvPr>
            <p:ph type="body" idx="1"/>
          </p:nvPr>
        </p:nvSpPr>
        <p:spPr/>
        <p:txBody>
          <a:bodyPr/>
          <a:lstStyle/>
          <a:p>
            <a:r>
              <a:rPr lang="en-US" dirty="0"/>
              <a:t>Matrix factorization</a:t>
            </a:r>
            <a:r>
              <a:rPr lang="en-US" baseline="0" dirty="0"/>
              <a:t> takes into account both similarity to users and similarity to items. This is, in some sense, the </a:t>
            </a:r>
            <a:r>
              <a:rPr lang="en-US" dirty="0" err="1"/>
              <a:t>Mililon</a:t>
            </a:r>
            <a:r>
              <a:rPr lang="en-US" dirty="0"/>
              <a:t> dollar</a:t>
            </a:r>
            <a:r>
              <a:rPr lang="en-US" baseline="0" dirty="0"/>
              <a:t> idea that helped win the </a:t>
            </a:r>
            <a:r>
              <a:rPr lang="en-US" baseline="0" dirty="0" err="1"/>
              <a:t>netfiix</a:t>
            </a:r>
            <a:r>
              <a:rPr lang="en-US" baseline="0" dirty="0"/>
              <a:t> competition. </a:t>
            </a:r>
            <a:endParaRPr lang="en-US" dirty="0"/>
          </a:p>
        </p:txBody>
      </p:sp>
    </p:spTree>
    <p:extLst>
      <p:ext uri="{BB962C8B-B14F-4D97-AF65-F5344CB8AC3E}">
        <p14:creationId xmlns:p14="http://schemas.microsoft.com/office/powerpoint/2010/main" val="1655876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start with Carmen’s ratings.</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122</a:t>
            </a:fld>
            <a:endParaRPr lang="en-US"/>
          </a:p>
        </p:txBody>
      </p:sp>
    </p:spTree>
    <p:extLst>
      <p:ext uri="{BB962C8B-B14F-4D97-AF65-F5344CB8AC3E}">
        <p14:creationId xmlns:p14="http://schemas.microsoft.com/office/powerpoint/2010/main" val="2043377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Carmen1 is the essence of Carmen. It’s actually who</a:t>
            </a:r>
            <a:r>
              <a:rPr lang="en-US" baseline="0" dirty="0"/>
              <a:t> she really is. She likes scary movies and dislikes kiddy movies. So the fact that Aliens stars whatever actors it stars doesn’t really matter, she likes it because it’s scary. If you knew Carmen’s essence, you’d be able to figure out her ratings for Bug’s Life, which is a kiddy movie. Doesn’t matter how good of a kiddy movie Bug’s Life is, she just doesn’t like kiddy movies, so she’s going to give it a low rating most likely.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123</a:t>
            </a:fld>
            <a:endParaRPr lang="en-US"/>
          </a:p>
        </p:txBody>
      </p:sp>
    </p:spTree>
    <p:extLst>
      <p:ext uri="{BB962C8B-B14F-4D97-AF65-F5344CB8AC3E}">
        <p14:creationId xmlns:p14="http://schemas.microsoft.com/office/powerpoint/2010/main" val="970318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a:t>
            </a:r>
            <a:r>
              <a:rPr lang="en-US" baseline="0" dirty="0"/>
              <a:t> let’s take a movie like Dark Knight, which is about batman, but it’s for grownups, so it’s sort of half scary and half kiddy.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124</a:t>
            </a:fld>
            <a:endParaRPr lang="en-US"/>
          </a:p>
        </p:txBody>
      </p:sp>
    </p:spTree>
    <p:extLst>
      <p:ext uri="{BB962C8B-B14F-4D97-AF65-F5344CB8AC3E}">
        <p14:creationId xmlns:p14="http://schemas.microsoft.com/office/powerpoint/2010/main" val="15626422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here’s my guess for Carmen’s rating</a:t>
            </a:r>
            <a:r>
              <a:rPr lang="en-US" baseline="0" dirty="0"/>
              <a:t>, it’s sort of half way between what she’d say for a scary movie and for a kiddy movie.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125</a:t>
            </a:fld>
            <a:endParaRPr lang="en-US"/>
          </a:p>
        </p:txBody>
      </p:sp>
    </p:spTree>
    <p:extLst>
      <p:ext uri="{BB962C8B-B14F-4D97-AF65-F5344CB8AC3E}">
        <p14:creationId xmlns:p14="http://schemas.microsoft.com/office/powerpoint/2010/main" val="2126487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put her actual ratings up that</a:t>
            </a:r>
            <a:r>
              <a:rPr lang="en-US" baseline="0" dirty="0"/>
              <a:t> we had before and you can see that our guess agreed with how she actually rated it, which means that our values for Carmen1 might be pretty accurate. The nice thing is that if you have carmen1, then you can sort of figure out how Carmen is going to rate a lot of different movies, as long as you know whether they are scary or kiddy movies.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126</a:t>
            </a:fld>
            <a:endParaRPr lang="en-US"/>
          </a:p>
        </p:txBody>
      </p:sp>
    </p:spTree>
    <p:extLst>
      <p:ext uri="{BB962C8B-B14F-4D97-AF65-F5344CB8AC3E}">
        <p14:creationId xmlns:p14="http://schemas.microsoft.com/office/powerpoint/2010/main" val="79580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11</a:t>
            </a:fld>
            <a:endParaRPr lang="en-US"/>
          </a:p>
        </p:txBody>
      </p:sp>
    </p:spTree>
    <p:extLst>
      <p:ext uri="{BB962C8B-B14F-4D97-AF65-F5344CB8AC3E}">
        <p14:creationId xmlns:p14="http://schemas.microsoft.com/office/powerpoint/2010/main" val="21681811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you could guess her ratings for lots of different movies.</a:t>
            </a:r>
          </a:p>
          <a:p>
            <a:r>
              <a:rPr lang="en-US" dirty="0"/>
              <a:t>Doesn’t matter how many</a:t>
            </a:r>
            <a:r>
              <a:rPr lang="en-US" baseline="0" dirty="0"/>
              <a:t> movies we’re considering, as long as we know the secret information, the essence of Carmen, then we can pretty much figure out what most of her ratings are going to look like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127</a:t>
            </a:fld>
            <a:endParaRPr lang="en-US"/>
          </a:p>
        </p:txBody>
      </p:sp>
    </p:spTree>
    <p:extLst>
      <p:ext uri="{BB962C8B-B14F-4D97-AF65-F5344CB8AC3E}">
        <p14:creationId xmlns:p14="http://schemas.microsoft.com/office/powerpoint/2010/main" val="34264716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Matrix</a:t>
            </a:r>
            <a:r>
              <a:rPr lang="en-US" baseline="0" dirty="0"/>
              <a:t> factorization figures out the latent factors. </a:t>
            </a:r>
            <a:r>
              <a:rPr lang="en-US" dirty="0"/>
              <a:t>If the latent factors are really</a:t>
            </a:r>
            <a:r>
              <a:rPr lang="en-US" baseline="0" dirty="0"/>
              <a:t> good, then we’re golden. </a:t>
            </a:r>
            <a:r>
              <a:rPr lang="en-US" dirty="0"/>
              <a:t>That way, there can be very few latent</a:t>
            </a:r>
            <a:r>
              <a:rPr lang="en-US" baseline="0" dirty="0"/>
              <a:t> factors and we can still recover ratings that are a pretty good approximations of the real ratings even though there might be thousands of movies. *talk about </a:t>
            </a:r>
            <a:r>
              <a:rPr lang="en-US" baseline="0" dirty="0" err="1"/>
              <a:t>netlfix</a:t>
            </a:r>
            <a:r>
              <a:rPr lang="en-US" baseline="0" dirty="0"/>
              <a:t>, when people realized matrix factorization techniques worked really well here”.  </a:t>
            </a:r>
          </a:p>
          <a:p>
            <a:r>
              <a:rPr lang="en-US" baseline="0" dirty="0"/>
              <a:t>If you have a new movie that the user </a:t>
            </a:r>
            <a:r>
              <a:rPr lang="en-US" baseline="0" dirty="0" err="1"/>
              <a:t>hasn</a:t>
            </a:r>
            <a:r>
              <a:rPr lang="fr-FR" baseline="0" dirty="0"/>
              <a:t>’</a:t>
            </a:r>
            <a:r>
              <a:rPr lang="en-US" baseline="0" dirty="0"/>
              <a:t>t seen before, as long as you know the latent state of the movie and the latent state of the user, you can guess.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128</a:t>
            </a:fld>
            <a:endParaRPr lang="en-US"/>
          </a:p>
        </p:txBody>
      </p:sp>
    </p:spTree>
    <p:extLst>
      <p:ext uri="{BB962C8B-B14F-4D97-AF65-F5344CB8AC3E}">
        <p14:creationId xmlns:p14="http://schemas.microsoft.com/office/powerpoint/2010/main" val="38189570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go back to this example.</a:t>
            </a:r>
            <a:r>
              <a:rPr lang="en-US" baseline="0" dirty="0"/>
              <a:t> Remember we’re going to represent </a:t>
            </a:r>
            <a:r>
              <a:rPr lang="en-US" baseline="0" dirty="0" err="1"/>
              <a:t>carmen</a:t>
            </a:r>
            <a:r>
              <a:rPr lang="en-US" baseline="0" dirty="0"/>
              <a:t> in terms of her latent interest in scary and kiddy movies. And we’ll represent dark knight in terms of its membership in the latent factors scary and kiddy.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129</a:t>
            </a:fld>
            <a:endParaRPr lang="en-US"/>
          </a:p>
        </p:txBody>
      </p:sp>
    </p:spTree>
    <p:extLst>
      <p:ext uri="{BB962C8B-B14F-4D97-AF65-F5344CB8AC3E}">
        <p14:creationId xmlns:p14="http://schemas.microsoft.com/office/powerpoint/2010/main" val="38847069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remember the way we computed the rating estimate</a:t>
            </a:r>
            <a:r>
              <a:rPr lang="en-US" baseline="0" dirty="0"/>
              <a:t> for Carmen on dark knight. This is just the inner product of these two vectors if you’re familiar with that terminology. We’re just multiplying the first terms of each vector and the second terms and so forth and adding them up at the end. I’m Just going to rewrite it in typical matrix notation.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130</a:t>
            </a:fld>
            <a:endParaRPr lang="en-US"/>
          </a:p>
        </p:txBody>
      </p:sp>
    </p:spTree>
    <p:extLst>
      <p:ext uri="{BB962C8B-B14F-4D97-AF65-F5344CB8AC3E}">
        <p14:creationId xmlns:p14="http://schemas.microsoft.com/office/powerpoint/2010/main" val="4079831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remember the way we computed the rating estimate</a:t>
            </a:r>
            <a:r>
              <a:rPr lang="en-US" baseline="0" dirty="0"/>
              <a:t> for Carmen on dark knight. This is just the inner product of these two vectors if you’re familiar with that terminology. We’re just multiplying the first terms of each vector and the second terms and so forth and adding them up at the end. I’m Just going to rewrite it in typical matrix notation.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131</a:t>
            </a:fld>
            <a:endParaRPr lang="en-US"/>
          </a:p>
        </p:txBody>
      </p:sp>
    </p:spTree>
    <p:extLst>
      <p:ext uri="{BB962C8B-B14F-4D97-AF65-F5344CB8AC3E}">
        <p14:creationId xmlns:p14="http://schemas.microsoft.com/office/powerpoint/2010/main" val="20927793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put Carmen’s rating for dark knight</a:t>
            </a:r>
            <a:r>
              <a:rPr lang="en-US" baseline="0" dirty="0"/>
              <a:t> right there. And you can see I’ve left room over on the right to put in other people’s estimated ratings for lots of movies.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132</a:t>
            </a:fld>
            <a:endParaRPr lang="en-US"/>
          </a:p>
        </p:txBody>
      </p:sp>
    </p:spTree>
    <p:extLst>
      <p:ext uri="{BB962C8B-B14F-4D97-AF65-F5344CB8AC3E}">
        <p14:creationId xmlns:p14="http://schemas.microsoft.com/office/powerpoint/2010/main" val="13268726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I’ll even put parentheses there, and that’ll show you that the rating for carmen1 on dark knight is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instance, if we added another user in there, and we wanted her estimated rating for dark knight, where would that go?</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133</a:t>
            </a:fld>
            <a:endParaRPr lang="en-US"/>
          </a:p>
        </p:txBody>
      </p:sp>
    </p:spTree>
    <p:extLst>
      <p:ext uri="{BB962C8B-B14F-4D97-AF65-F5344CB8AC3E}">
        <p14:creationId xmlns:p14="http://schemas.microsoft.com/office/powerpoint/2010/main" val="16473599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134</a:t>
            </a:fld>
            <a:endParaRPr lang="en-US"/>
          </a:p>
        </p:txBody>
      </p:sp>
    </p:spTree>
    <p:extLst>
      <p:ext uri="{BB962C8B-B14F-4D97-AF65-F5344CB8AC3E}">
        <p14:creationId xmlns:p14="http://schemas.microsoft.com/office/powerpoint/2010/main" val="8381874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135</a:t>
            </a:fld>
            <a:endParaRPr lang="en-US"/>
          </a:p>
        </p:txBody>
      </p:sp>
    </p:spTree>
    <p:extLst>
      <p:ext uri="{BB962C8B-B14F-4D97-AF65-F5344CB8AC3E}">
        <p14:creationId xmlns:p14="http://schemas.microsoft.com/office/powerpoint/2010/main" val="2799066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136</a:t>
            </a:fld>
            <a:endParaRPr lang="en-US"/>
          </a:p>
        </p:txBody>
      </p:sp>
    </p:spTree>
    <p:extLst>
      <p:ext uri="{BB962C8B-B14F-4D97-AF65-F5344CB8AC3E}">
        <p14:creationId xmlns:p14="http://schemas.microsoft.com/office/powerpoint/2010/main" val="188827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a:t>
            </a:r>
          </a:p>
          <a:p>
            <a:r>
              <a:rPr lang="en-US" dirty="0"/>
              <a:t>One way to test algorithms is to generate the data according to a simulation, so we know ground truth. We can determine whether the clustering algorithm can recover the underlying clusters</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12</a:t>
            </a:fld>
            <a:endParaRPr lang="en-US"/>
          </a:p>
        </p:txBody>
      </p:sp>
    </p:spTree>
    <p:extLst>
      <p:ext uri="{BB962C8B-B14F-4D97-AF65-F5344CB8AC3E}">
        <p14:creationId xmlns:p14="http://schemas.microsoft.com/office/powerpoint/2010/main" val="41003137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137</a:t>
            </a:fld>
            <a:endParaRPr lang="en-US"/>
          </a:p>
        </p:txBody>
      </p:sp>
    </p:spTree>
    <p:extLst>
      <p:ext uri="{BB962C8B-B14F-4D97-AF65-F5344CB8AC3E}">
        <p14:creationId xmlns:p14="http://schemas.microsoft.com/office/powerpoint/2010/main" val="31700062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138</a:t>
            </a:fld>
            <a:endParaRPr lang="en-US"/>
          </a:p>
        </p:txBody>
      </p:sp>
    </p:spTree>
    <p:extLst>
      <p:ext uri="{BB962C8B-B14F-4D97-AF65-F5344CB8AC3E}">
        <p14:creationId xmlns:p14="http://schemas.microsoft.com/office/powerpoint/2010/main" val="17939421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139</a:t>
            </a:fld>
            <a:endParaRPr lang="en-US"/>
          </a:p>
        </p:txBody>
      </p:sp>
    </p:spTree>
    <p:extLst>
      <p:ext uri="{BB962C8B-B14F-4D97-AF65-F5344CB8AC3E}">
        <p14:creationId xmlns:p14="http://schemas.microsoft.com/office/powerpoint/2010/main" val="14396628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140</a:t>
            </a:fld>
            <a:endParaRPr lang="en-US"/>
          </a:p>
        </p:txBody>
      </p:sp>
    </p:spTree>
    <p:extLst>
      <p:ext uri="{BB962C8B-B14F-4D97-AF65-F5344CB8AC3E}">
        <p14:creationId xmlns:p14="http://schemas.microsoft.com/office/powerpoint/2010/main" val="7013743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141</a:t>
            </a:fld>
            <a:endParaRPr lang="en-US"/>
          </a:p>
        </p:txBody>
      </p:sp>
    </p:spTree>
    <p:extLst>
      <p:ext uri="{BB962C8B-B14F-4D97-AF65-F5344CB8AC3E}">
        <p14:creationId xmlns:p14="http://schemas.microsoft.com/office/powerpoint/2010/main" val="3738419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a:t>
            </a:r>
            <a:r>
              <a:rPr lang="en-US" dirty="0" err="1"/>
              <a:t>www.quuxlabs.com</a:t>
            </a:r>
            <a:r>
              <a:rPr lang="en-US" dirty="0"/>
              <a:t>/blog/2010/09/matrix-factorization-a-simple-tutorial-and-implementation-in-python/</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142</a:t>
            </a:fld>
            <a:endParaRPr lang="en-US"/>
          </a:p>
        </p:txBody>
      </p:sp>
    </p:spTree>
    <p:extLst>
      <p:ext uri="{BB962C8B-B14F-4D97-AF65-F5344CB8AC3E}">
        <p14:creationId xmlns:p14="http://schemas.microsoft.com/office/powerpoint/2010/main" val="5581213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a:t>
            </a:r>
            <a:r>
              <a:rPr lang="en-US" dirty="0" err="1"/>
              <a:t>www.quuxlabs.com</a:t>
            </a:r>
            <a:r>
              <a:rPr lang="en-US"/>
              <a:t>/blog/2010/09/matrix-factorization-a-simple-tutorial-and-implementation-in-python/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143</a:t>
            </a:fld>
            <a:endParaRPr lang="en-US"/>
          </a:p>
        </p:txBody>
      </p:sp>
    </p:spTree>
    <p:extLst>
      <p:ext uri="{BB962C8B-B14F-4D97-AF65-F5344CB8AC3E}">
        <p14:creationId xmlns:p14="http://schemas.microsoft.com/office/powerpoint/2010/main" val="7558079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a:t>
            </a:r>
            <a:r>
              <a:rPr lang="en-US" dirty="0" err="1"/>
              <a:t>www.quuxlabs.com</a:t>
            </a:r>
            <a:r>
              <a:rPr lang="en-US"/>
              <a:t>/blog/2010/09/matrix-factorization-a-simple-tutorial-and-implementation-in-python/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144</a:t>
            </a:fld>
            <a:endParaRPr lang="en-US"/>
          </a:p>
        </p:txBody>
      </p:sp>
    </p:spTree>
    <p:extLst>
      <p:ext uri="{BB962C8B-B14F-4D97-AF65-F5344CB8AC3E}">
        <p14:creationId xmlns:p14="http://schemas.microsoft.com/office/powerpoint/2010/main" val="36092904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a:t>
            </a:r>
            <a:r>
              <a:rPr lang="en-US" dirty="0" err="1"/>
              <a:t>www.quuxlabs.com</a:t>
            </a:r>
            <a:r>
              <a:rPr lang="en-US" dirty="0"/>
              <a:t>/blog/2010/09/matrix-factorization-a-simple-tutorial-and-implementation-in-python/</a:t>
            </a:r>
          </a:p>
          <a:p>
            <a:r>
              <a:rPr lang="en-US" dirty="0"/>
              <a:t>alternating</a:t>
            </a:r>
            <a:r>
              <a:rPr lang="en-US" baseline="0" dirty="0"/>
              <a:t> gradient steps to minimize p and q. Alpha is a learning rate. If you set the learning rate to large, you’ll overshoot the minimum and it’ll oscillate. if you set it too big it’ll take forever to converge. Again hopefully you shouldn’t have to deal with this, in a good implementation either you’ll just fiddle around with this one number. You can also add regularization to this, and it would just give you an extra factor in each of the two gradients, so a trivial extension. Now I should warn you that this method doesn’t necessarily converge to the global minimizer of the matrix factorization problem. The objective is not convex, which means that local minimizers are not necessarily local minimizers, but this particular method does seem to work pretty well in practice, which is what the competitors in the Netflix competition noticed.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145</a:t>
            </a:fld>
            <a:endParaRPr lang="en-US"/>
          </a:p>
        </p:txBody>
      </p:sp>
    </p:spTree>
    <p:extLst>
      <p:ext uri="{BB962C8B-B14F-4D97-AF65-F5344CB8AC3E}">
        <p14:creationId xmlns:p14="http://schemas.microsoft.com/office/powerpoint/2010/main" val="24090754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146</a:t>
            </a:fld>
            <a:endParaRPr lang="en-US"/>
          </a:p>
        </p:txBody>
      </p:sp>
    </p:spTree>
    <p:extLst>
      <p:ext uri="{BB962C8B-B14F-4D97-AF65-F5344CB8AC3E}">
        <p14:creationId xmlns:p14="http://schemas.microsoft.com/office/powerpoint/2010/main" val="2649227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Although the winning entry was quite a bit more complicated than matrix factorization. I got a chance to hear a talk by one of the winners of that competition and it was really cool. I wasn’t sure what to expect when I heard that talk, I thought it was going to be a lot of complicated technical trickery, but it wasn’t, it was really beautiful. These guys really looks hard at the data. This was the main thing that set them apart from the rest of the teams, these guys *knew* how people *behave* when they rate movies. They realized all sorts of interesting stuff, like that when people rate multiple products at once, their ratings change from when they are rating a single product at a time. So their model was absolutely laden with gems of sort of behavioral psychology of movie raters. It started with matrix factorization – just like what I’m describing – as the foundation, and then it took into account a lot of interesting ways in which people behave when they are rating products to adjust the predictions.</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147</a:t>
            </a:fld>
            <a:endParaRPr lang="en-US"/>
          </a:p>
        </p:txBody>
      </p:sp>
    </p:spTree>
    <p:extLst>
      <p:ext uri="{BB962C8B-B14F-4D97-AF65-F5344CB8AC3E}">
        <p14:creationId xmlns:p14="http://schemas.microsoft.com/office/powerpoint/2010/main" val="3616821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75.e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76.emf"/><Relationship Id="rId4" Type="http://schemas.openxmlformats.org/officeDocument/2006/relationships/oleObject" Target="../embeddings/oleObject26.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image" Target="../media/image77.emf"/><Relationship Id="rId4" Type="http://schemas.openxmlformats.org/officeDocument/2006/relationships/oleObject" Target="../embeddings/oleObject27.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vmlDrawing" Target="../drawings/vmlDrawing17.vml"/><Relationship Id="rId5" Type="http://schemas.openxmlformats.org/officeDocument/2006/relationships/image" Target="../media/image76.emf"/><Relationship Id="rId4" Type="http://schemas.openxmlformats.org/officeDocument/2006/relationships/oleObject" Target="../embeddings/oleObject28.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vmlDrawing" Target="../drawings/vmlDrawing18.vml"/><Relationship Id="rId5" Type="http://schemas.openxmlformats.org/officeDocument/2006/relationships/image" Target="../media/image78.emf"/><Relationship Id="rId4" Type="http://schemas.openxmlformats.org/officeDocument/2006/relationships/oleObject" Target="../embeddings/oleObject29.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8.e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31.bin"/><Relationship Id="rId5" Type="http://schemas.openxmlformats.org/officeDocument/2006/relationships/image" Target="../media/image79.emf"/><Relationship Id="rId4" Type="http://schemas.openxmlformats.org/officeDocument/2006/relationships/oleObject" Target="../embeddings/oleObject30.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40.png"/><Relationship Id="rId5" Type="http://schemas.openxmlformats.org/officeDocument/2006/relationships/image" Target="../media/image80.emf"/><Relationship Id="rId4" Type="http://schemas.openxmlformats.org/officeDocument/2006/relationships/oleObject" Target="../embeddings/oleObject32.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40.png"/><Relationship Id="rId5" Type="http://schemas.openxmlformats.org/officeDocument/2006/relationships/image" Target="../media/image81.emf"/><Relationship Id="rId4" Type="http://schemas.openxmlformats.org/officeDocument/2006/relationships/oleObject" Target="../embeddings/oleObject33.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40.png"/><Relationship Id="rId5" Type="http://schemas.openxmlformats.org/officeDocument/2006/relationships/image" Target="../media/image81.emf"/><Relationship Id="rId4" Type="http://schemas.openxmlformats.org/officeDocument/2006/relationships/oleObject" Target="../embeddings/oleObject34.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40.png"/><Relationship Id="rId5" Type="http://schemas.openxmlformats.org/officeDocument/2006/relationships/image" Target="../media/image81.emf"/><Relationship Id="rId4" Type="http://schemas.openxmlformats.org/officeDocument/2006/relationships/oleObject" Target="../embeddings/oleObject35.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78.emf"/><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37.bin"/><Relationship Id="rId5" Type="http://schemas.openxmlformats.org/officeDocument/2006/relationships/image" Target="../media/image81.emf"/><Relationship Id="rId4" Type="http://schemas.openxmlformats.org/officeDocument/2006/relationships/oleObject" Target="../embeddings/oleObject36.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image" Target="../media/image77.emf"/><Relationship Id="rId4" Type="http://schemas.openxmlformats.org/officeDocument/2006/relationships/oleObject" Target="../embeddings/oleObject38.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vmlDrawing" Target="../drawings/vmlDrawing26.vml"/><Relationship Id="rId5" Type="http://schemas.openxmlformats.org/officeDocument/2006/relationships/image" Target="../media/image77.emf"/><Relationship Id="rId4" Type="http://schemas.openxmlformats.org/officeDocument/2006/relationships/oleObject" Target="../embeddings/oleObject39.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vmlDrawing" Target="../drawings/vmlDrawing27.vml"/><Relationship Id="rId5" Type="http://schemas.openxmlformats.org/officeDocument/2006/relationships/image" Target="../media/image82.emf"/><Relationship Id="rId4" Type="http://schemas.openxmlformats.org/officeDocument/2006/relationships/oleObject" Target="../embeddings/oleObject40.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83.emf"/><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oleObject" Target="../embeddings/oleObject42.bin"/><Relationship Id="rId5" Type="http://schemas.openxmlformats.org/officeDocument/2006/relationships/image" Target="../media/image82.emf"/><Relationship Id="rId4" Type="http://schemas.openxmlformats.org/officeDocument/2006/relationships/oleObject" Target="../embeddings/oleObject41.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84.emf"/><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oleObject" Target="../embeddings/oleObject44.bin"/><Relationship Id="rId5" Type="http://schemas.openxmlformats.org/officeDocument/2006/relationships/image" Target="../media/image83.emf"/><Relationship Id="rId4" Type="http://schemas.openxmlformats.org/officeDocument/2006/relationships/oleObject" Target="../embeddings/oleObject43.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68.xml"/><Relationship Id="rId7" Type="http://schemas.openxmlformats.org/officeDocument/2006/relationships/image" Target="../media/image84.emf"/><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oleObject" Target="../embeddings/oleObject46.bin"/><Relationship Id="rId5" Type="http://schemas.openxmlformats.org/officeDocument/2006/relationships/image" Target="../media/image83.emf"/><Relationship Id="rId4" Type="http://schemas.openxmlformats.org/officeDocument/2006/relationships/oleObject" Target="../embeddings/oleObject45.bin"/><Relationship Id="rId9" Type="http://schemas.openxmlformats.org/officeDocument/2006/relationships/image" Target="../media/image85.e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69.xml"/><Relationship Id="rId7" Type="http://schemas.openxmlformats.org/officeDocument/2006/relationships/image" Target="../media/image83.emf"/><Relationship Id="rId2" Type="http://schemas.openxmlformats.org/officeDocument/2006/relationships/slideLayout" Target="../slideLayouts/slideLayout4.xml"/><Relationship Id="rId1" Type="http://schemas.openxmlformats.org/officeDocument/2006/relationships/vmlDrawing" Target="../drawings/vmlDrawing31.vml"/><Relationship Id="rId6" Type="http://schemas.openxmlformats.org/officeDocument/2006/relationships/oleObject" Target="../embeddings/oleObject49.bin"/><Relationship Id="rId11" Type="http://schemas.openxmlformats.org/officeDocument/2006/relationships/image" Target="../media/image85.emf"/><Relationship Id="rId5" Type="http://schemas.openxmlformats.org/officeDocument/2006/relationships/image" Target="../media/image82.e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84.emf"/></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70.xml"/><Relationship Id="rId7" Type="http://schemas.openxmlformats.org/officeDocument/2006/relationships/image" Target="../media/image83.emf"/><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oleObject" Target="../embeddings/oleObject53.bin"/><Relationship Id="rId11" Type="http://schemas.openxmlformats.org/officeDocument/2006/relationships/image" Target="../media/image85.emf"/><Relationship Id="rId5" Type="http://schemas.openxmlformats.org/officeDocument/2006/relationships/image" Target="../media/image86.e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84.em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vmlDrawing" Target="../drawings/vmlDrawing33.vml"/><Relationship Id="rId5" Type="http://schemas.openxmlformats.org/officeDocument/2006/relationships/image" Target="../media/image87.emf"/><Relationship Id="rId4" Type="http://schemas.openxmlformats.org/officeDocument/2006/relationships/oleObject" Target="../embeddings/oleObject56.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84.emf"/><Relationship Id="rId2" Type="http://schemas.openxmlformats.org/officeDocument/2006/relationships/slideLayout" Target="../slideLayouts/slideLayout4.xml"/><Relationship Id="rId1" Type="http://schemas.openxmlformats.org/officeDocument/2006/relationships/vmlDrawing" Target="../drawings/vmlDrawing34.vml"/><Relationship Id="rId6" Type="http://schemas.openxmlformats.org/officeDocument/2006/relationships/oleObject" Target="../embeddings/oleObject58.bin"/><Relationship Id="rId5" Type="http://schemas.openxmlformats.org/officeDocument/2006/relationships/image" Target="../media/image83.emf"/><Relationship Id="rId4" Type="http://schemas.openxmlformats.org/officeDocument/2006/relationships/oleObject" Target="../embeddings/oleObject57.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73.xml"/><Relationship Id="rId7" Type="http://schemas.openxmlformats.org/officeDocument/2006/relationships/image" Target="../media/image84.emf"/><Relationship Id="rId2" Type="http://schemas.openxmlformats.org/officeDocument/2006/relationships/slideLayout" Target="../slideLayouts/slideLayout4.xml"/><Relationship Id="rId1" Type="http://schemas.openxmlformats.org/officeDocument/2006/relationships/vmlDrawing" Target="../drawings/vmlDrawing35.vml"/><Relationship Id="rId6" Type="http://schemas.openxmlformats.org/officeDocument/2006/relationships/oleObject" Target="../embeddings/oleObject60.bin"/><Relationship Id="rId5" Type="http://schemas.openxmlformats.org/officeDocument/2006/relationships/image" Target="../media/image83.emf"/><Relationship Id="rId4" Type="http://schemas.openxmlformats.org/officeDocument/2006/relationships/oleObject" Target="../embeddings/oleObject59.bin"/><Relationship Id="rId9" Type="http://schemas.openxmlformats.org/officeDocument/2006/relationships/image" Target="../media/image85.emf"/></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notesSlide" Target="../notesSlides/notesSlide74.xml"/><Relationship Id="rId7" Type="http://schemas.openxmlformats.org/officeDocument/2006/relationships/image" Target="../media/image89.emf"/><Relationship Id="rId2" Type="http://schemas.openxmlformats.org/officeDocument/2006/relationships/slideLayout" Target="../slideLayouts/slideLayout4.xml"/><Relationship Id="rId1" Type="http://schemas.openxmlformats.org/officeDocument/2006/relationships/vmlDrawing" Target="../drawings/vmlDrawing36.vml"/><Relationship Id="rId6" Type="http://schemas.openxmlformats.org/officeDocument/2006/relationships/oleObject" Target="../embeddings/oleObject63.bin"/><Relationship Id="rId5" Type="http://schemas.openxmlformats.org/officeDocument/2006/relationships/image" Target="../media/image88.emf"/><Relationship Id="rId4" Type="http://schemas.openxmlformats.org/officeDocument/2006/relationships/oleObject" Target="../embeddings/oleObject62.bin"/><Relationship Id="rId9" Type="http://schemas.openxmlformats.org/officeDocument/2006/relationships/image" Target="../media/image90.emf"/></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notesSlide" Target="../notesSlides/notesSlide75.xml"/><Relationship Id="rId7" Type="http://schemas.openxmlformats.org/officeDocument/2006/relationships/image" Target="../media/image89.emf"/><Relationship Id="rId12"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oleObject" Target="../embeddings/oleObject66.bin"/><Relationship Id="rId11" Type="http://schemas.openxmlformats.org/officeDocument/2006/relationships/image" Target="../media/image91.emf"/><Relationship Id="rId5" Type="http://schemas.openxmlformats.org/officeDocument/2006/relationships/image" Target="../media/image88.e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90.emf"/></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76.xml"/><Relationship Id="rId7" Type="http://schemas.openxmlformats.org/officeDocument/2006/relationships/image" Target="../media/image89.emf"/><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oleObject" Target="../embeddings/oleObject70.bin"/><Relationship Id="rId11" Type="http://schemas.openxmlformats.org/officeDocument/2006/relationships/image" Target="../media/image91.emf"/><Relationship Id="rId5" Type="http://schemas.openxmlformats.org/officeDocument/2006/relationships/image" Target="../media/image88.e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90.emf"/></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77.xml"/><Relationship Id="rId7" Type="http://schemas.openxmlformats.org/officeDocument/2006/relationships/image" Target="../media/image89.emf"/><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oleObject" Target="../embeddings/oleObject74.bin"/><Relationship Id="rId11" Type="http://schemas.openxmlformats.org/officeDocument/2006/relationships/image" Target="../media/image94.emf"/><Relationship Id="rId5" Type="http://schemas.openxmlformats.org/officeDocument/2006/relationships/image" Target="../media/image92.emf"/><Relationship Id="rId10" Type="http://schemas.openxmlformats.org/officeDocument/2006/relationships/oleObject" Target="../embeddings/oleObject76.bin"/><Relationship Id="rId4" Type="http://schemas.openxmlformats.org/officeDocument/2006/relationships/oleObject" Target="../embeddings/oleObject73.bin"/><Relationship Id="rId9" Type="http://schemas.openxmlformats.org/officeDocument/2006/relationships/image" Target="../media/image93.emf"/></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notesSlide" Target="../notesSlides/notesSlide78.xml"/><Relationship Id="rId7" Type="http://schemas.openxmlformats.org/officeDocument/2006/relationships/image" Target="../media/image95.emf"/><Relationship Id="rId2" Type="http://schemas.openxmlformats.org/officeDocument/2006/relationships/slideLayout" Target="../slideLayouts/slideLayout4.xml"/><Relationship Id="rId1" Type="http://schemas.openxmlformats.org/officeDocument/2006/relationships/vmlDrawing" Target="../drawings/vmlDrawing40.vml"/><Relationship Id="rId6" Type="http://schemas.openxmlformats.org/officeDocument/2006/relationships/oleObject" Target="../embeddings/oleObject78.bin"/><Relationship Id="rId5" Type="http://schemas.openxmlformats.org/officeDocument/2006/relationships/image" Target="../media/image92.emf"/><Relationship Id="rId4" Type="http://schemas.openxmlformats.org/officeDocument/2006/relationships/oleObject" Target="../embeddings/oleObject77.bin"/><Relationship Id="rId9" Type="http://schemas.openxmlformats.org/officeDocument/2006/relationships/image" Target="../media/image96.emf"/></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79.xml"/><Relationship Id="rId7" Type="http://schemas.openxmlformats.org/officeDocument/2006/relationships/image" Target="../media/image95.emf"/><Relationship Id="rId2" Type="http://schemas.openxmlformats.org/officeDocument/2006/relationships/slideLayout" Target="../slideLayouts/slideLayout4.xml"/><Relationship Id="rId1" Type="http://schemas.openxmlformats.org/officeDocument/2006/relationships/vmlDrawing" Target="../drawings/vmlDrawing41.vml"/><Relationship Id="rId6" Type="http://schemas.openxmlformats.org/officeDocument/2006/relationships/oleObject" Target="../embeddings/oleObject81.bin"/><Relationship Id="rId5" Type="http://schemas.openxmlformats.org/officeDocument/2006/relationships/image" Target="../media/image92.emf"/><Relationship Id="rId4" Type="http://schemas.openxmlformats.org/officeDocument/2006/relationships/oleObject" Target="../embeddings/oleObject80.bin"/><Relationship Id="rId9" Type="http://schemas.openxmlformats.org/officeDocument/2006/relationships/image" Target="../media/image97.emf"/></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notesSlide" Target="../notesSlides/notesSlide80.xml"/><Relationship Id="rId7" Type="http://schemas.openxmlformats.org/officeDocument/2006/relationships/image" Target="../media/image99.emf"/><Relationship Id="rId2" Type="http://schemas.openxmlformats.org/officeDocument/2006/relationships/slideLayout" Target="../slideLayouts/slideLayout4.xml"/><Relationship Id="rId1" Type="http://schemas.openxmlformats.org/officeDocument/2006/relationships/vmlDrawing" Target="../drawings/vmlDrawing42.vml"/><Relationship Id="rId6" Type="http://schemas.openxmlformats.org/officeDocument/2006/relationships/oleObject" Target="../embeddings/oleObject84.bin"/><Relationship Id="rId5" Type="http://schemas.openxmlformats.org/officeDocument/2006/relationships/image" Target="../media/image98.emf"/><Relationship Id="rId4" Type="http://schemas.openxmlformats.org/officeDocument/2006/relationships/oleObject" Target="../embeddings/oleObject83.bin"/><Relationship Id="rId9" Type="http://schemas.openxmlformats.org/officeDocument/2006/relationships/image" Target="../media/image100.emf"/></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notesSlide" Target="../notesSlides/notesSlide81.xml"/><Relationship Id="rId7" Type="http://schemas.openxmlformats.org/officeDocument/2006/relationships/image" Target="../media/image99.emf"/><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oleObject" Target="../embeddings/oleObject87.bin"/><Relationship Id="rId5" Type="http://schemas.openxmlformats.org/officeDocument/2006/relationships/image" Target="../media/image98.emf"/><Relationship Id="rId4" Type="http://schemas.openxmlformats.org/officeDocument/2006/relationships/oleObject" Target="../embeddings/oleObject86.bin"/><Relationship Id="rId9" Type="http://schemas.openxmlformats.org/officeDocument/2006/relationships/image" Target="../media/image100.emf"/></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notesSlide" Target="../notesSlides/notesSlide82.xml"/><Relationship Id="rId7" Type="http://schemas.openxmlformats.org/officeDocument/2006/relationships/image" Target="../media/image99.emf"/><Relationship Id="rId2" Type="http://schemas.openxmlformats.org/officeDocument/2006/relationships/slideLayout" Target="../slideLayouts/slideLayout4.xml"/><Relationship Id="rId1" Type="http://schemas.openxmlformats.org/officeDocument/2006/relationships/vmlDrawing" Target="../drawings/vmlDrawing44.vml"/><Relationship Id="rId6" Type="http://schemas.openxmlformats.org/officeDocument/2006/relationships/oleObject" Target="../embeddings/oleObject90.bin"/><Relationship Id="rId5" Type="http://schemas.openxmlformats.org/officeDocument/2006/relationships/image" Target="../media/image98.emf"/><Relationship Id="rId4" Type="http://schemas.openxmlformats.org/officeDocument/2006/relationships/oleObject" Target="../embeddings/oleObject89.bin"/><Relationship Id="rId9" Type="http://schemas.openxmlformats.org/officeDocument/2006/relationships/image" Target="../media/image10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notesSlide" Target="../notesSlides/notesSlide83.xml"/><Relationship Id="rId7" Type="http://schemas.openxmlformats.org/officeDocument/2006/relationships/image" Target="../media/image100.emf"/><Relationship Id="rId2" Type="http://schemas.openxmlformats.org/officeDocument/2006/relationships/slideLayout" Target="../slideLayouts/slideLayout4.xml"/><Relationship Id="rId1" Type="http://schemas.openxmlformats.org/officeDocument/2006/relationships/vmlDrawing" Target="../drawings/vmlDrawing45.vml"/><Relationship Id="rId6" Type="http://schemas.openxmlformats.org/officeDocument/2006/relationships/oleObject" Target="../embeddings/oleObject93.bin"/><Relationship Id="rId5" Type="http://schemas.openxmlformats.org/officeDocument/2006/relationships/image" Target="../media/image98.emf"/><Relationship Id="rId4" Type="http://schemas.openxmlformats.org/officeDocument/2006/relationships/oleObject" Target="../embeddings/oleObject92.bin"/><Relationship Id="rId9" Type="http://schemas.openxmlformats.org/officeDocument/2006/relationships/image" Target="../media/image99.emf"/></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notesSlide" Target="../notesSlides/notesSlide84.xml"/><Relationship Id="rId7" Type="http://schemas.openxmlformats.org/officeDocument/2006/relationships/image" Target="../media/image100.emf"/><Relationship Id="rId2" Type="http://schemas.openxmlformats.org/officeDocument/2006/relationships/slideLayout" Target="../slideLayouts/slideLayout4.xml"/><Relationship Id="rId1" Type="http://schemas.openxmlformats.org/officeDocument/2006/relationships/vmlDrawing" Target="../drawings/vmlDrawing46.vml"/><Relationship Id="rId6" Type="http://schemas.openxmlformats.org/officeDocument/2006/relationships/oleObject" Target="../embeddings/oleObject96.bin"/><Relationship Id="rId11" Type="http://schemas.openxmlformats.org/officeDocument/2006/relationships/image" Target="../media/image101.emf"/><Relationship Id="rId5" Type="http://schemas.openxmlformats.org/officeDocument/2006/relationships/image" Target="../media/image98.emf"/><Relationship Id="rId10" Type="http://schemas.openxmlformats.org/officeDocument/2006/relationships/oleObject" Target="../embeddings/oleObject98.bin"/><Relationship Id="rId4" Type="http://schemas.openxmlformats.org/officeDocument/2006/relationships/oleObject" Target="../embeddings/oleObject95.bin"/><Relationship Id="rId9" Type="http://schemas.openxmlformats.org/officeDocument/2006/relationships/image" Target="../media/image99.em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vmlDrawing" Target="../drawings/vmlDrawing47.vml"/><Relationship Id="rId5" Type="http://schemas.openxmlformats.org/officeDocument/2006/relationships/image" Target="../media/image102.emf"/><Relationship Id="rId4" Type="http://schemas.openxmlformats.org/officeDocument/2006/relationships/oleObject" Target="../embeddings/oleObject99.bin"/></Relationships>
</file>

<file path=ppt/slides/_rels/slide143.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notesSlide" Target="../notesSlides/notesSlide86.xml"/><Relationship Id="rId7" Type="http://schemas.openxmlformats.org/officeDocument/2006/relationships/oleObject" Target="../embeddings/oleObject101.bin"/><Relationship Id="rId2" Type="http://schemas.openxmlformats.org/officeDocument/2006/relationships/slideLayout" Target="../slideLayouts/slideLayout4.xml"/><Relationship Id="rId1" Type="http://schemas.openxmlformats.org/officeDocument/2006/relationships/vmlDrawing" Target="../drawings/vmlDrawing48.vml"/><Relationship Id="rId6" Type="http://schemas.openxmlformats.org/officeDocument/2006/relationships/image" Target="../media/image40.png"/><Relationship Id="rId5" Type="http://schemas.openxmlformats.org/officeDocument/2006/relationships/image" Target="../media/image102.emf"/><Relationship Id="rId4" Type="http://schemas.openxmlformats.org/officeDocument/2006/relationships/oleObject" Target="../embeddings/oleObject100.bin"/></Relationships>
</file>

<file path=ppt/slides/_rels/slide144.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notesSlide" Target="../notesSlides/notesSlide87.xml"/><Relationship Id="rId7" Type="http://schemas.openxmlformats.org/officeDocument/2006/relationships/oleObject" Target="../embeddings/oleObject103.bin"/><Relationship Id="rId2" Type="http://schemas.openxmlformats.org/officeDocument/2006/relationships/slideLayout" Target="../slideLayouts/slideLayout4.xml"/><Relationship Id="rId1" Type="http://schemas.openxmlformats.org/officeDocument/2006/relationships/vmlDrawing" Target="../drawings/vmlDrawing49.vml"/><Relationship Id="rId6" Type="http://schemas.openxmlformats.org/officeDocument/2006/relationships/image" Target="../media/image40.png"/><Relationship Id="rId5" Type="http://schemas.openxmlformats.org/officeDocument/2006/relationships/image" Target="../media/image102.emf"/><Relationship Id="rId10" Type="http://schemas.openxmlformats.org/officeDocument/2006/relationships/image" Target="../media/image105.emf"/><Relationship Id="rId4" Type="http://schemas.openxmlformats.org/officeDocument/2006/relationships/oleObject" Target="../embeddings/oleObject102.bin"/><Relationship Id="rId9" Type="http://schemas.openxmlformats.org/officeDocument/2006/relationships/oleObject" Target="../embeddings/oleObject104.bin"/></Relationships>
</file>

<file path=ppt/slides/_rels/slide145.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oleObject" Target="../embeddings/oleObject109.bin"/><Relationship Id="rId3" Type="http://schemas.openxmlformats.org/officeDocument/2006/relationships/notesSlide" Target="../notesSlides/notesSlide88.xml"/><Relationship Id="rId7" Type="http://schemas.openxmlformats.org/officeDocument/2006/relationships/oleObject" Target="../embeddings/oleObject106.bin"/><Relationship Id="rId12" Type="http://schemas.openxmlformats.org/officeDocument/2006/relationships/image" Target="../media/image109.emf"/><Relationship Id="rId2" Type="http://schemas.openxmlformats.org/officeDocument/2006/relationships/slideLayout" Target="../slideLayouts/slideLayout4.xml"/><Relationship Id="rId1" Type="http://schemas.openxmlformats.org/officeDocument/2006/relationships/vmlDrawing" Target="../drawings/vmlDrawing50.vml"/><Relationship Id="rId6" Type="http://schemas.openxmlformats.org/officeDocument/2006/relationships/image" Target="../media/image106.e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08.emf"/><Relationship Id="rId4" Type="http://schemas.openxmlformats.org/officeDocument/2006/relationships/image" Target="../media/image40.png"/><Relationship Id="rId9" Type="http://schemas.openxmlformats.org/officeDocument/2006/relationships/oleObject" Target="../embeddings/oleObject107.bin"/><Relationship Id="rId14" Type="http://schemas.openxmlformats.org/officeDocument/2006/relationships/image" Target="../media/image110.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notesSlide" Target="../notesSlides/notesSlide89.xml"/><Relationship Id="rId7" Type="http://schemas.openxmlformats.org/officeDocument/2006/relationships/image" Target="../media/image101.emf"/><Relationship Id="rId2" Type="http://schemas.openxmlformats.org/officeDocument/2006/relationships/slideLayout" Target="../slideLayouts/slideLayout4.xml"/><Relationship Id="rId1" Type="http://schemas.openxmlformats.org/officeDocument/2006/relationships/vmlDrawing" Target="../drawings/vmlDrawing51.vml"/><Relationship Id="rId6" Type="http://schemas.openxmlformats.org/officeDocument/2006/relationships/oleObject" Target="../embeddings/oleObject111.bin"/><Relationship Id="rId11" Type="http://schemas.openxmlformats.org/officeDocument/2006/relationships/image" Target="../media/image113.emf"/><Relationship Id="rId5" Type="http://schemas.openxmlformats.org/officeDocument/2006/relationships/image" Target="../media/image111.emf"/><Relationship Id="rId10" Type="http://schemas.openxmlformats.org/officeDocument/2006/relationships/oleObject" Target="../embeddings/oleObject113.bin"/><Relationship Id="rId4" Type="http://schemas.openxmlformats.org/officeDocument/2006/relationships/oleObject" Target="../embeddings/oleObject110.bin"/><Relationship Id="rId9" Type="http://schemas.openxmlformats.org/officeDocument/2006/relationships/image" Target="../media/image112.emf"/></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4.xml"/><Relationship Id="rId7" Type="http://schemas.openxmlformats.org/officeDocument/2006/relationships/image" Target="../media/image32.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1.emf"/><Relationship Id="rId4" Type="http://schemas.openxmlformats.org/officeDocument/2006/relationships/oleObject" Target="../embeddings/oleObject2.bin"/><Relationship Id="rId9" Type="http://schemas.openxmlformats.org/officeDocument/2006/relationships/image" Target="../media/image33.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31.emf"/><Relationship Id="rId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6.xml"/><Relationship Id="rId7" Type="http://schemas.openxmlformats.org/officeDocument/2006/relationships/image" Target="../media/image34.jpe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2.jpg"/><Relationship Id="rId5" Type="http://schemas.openxmlformats.org/officeDocument/2006/relationships/image" Target="../media/image31.emf"/><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7.xml"/><Relationship Id="rId7" Type="http://schemas.openxmlformats.org/officeDocument/2006/relationships/image" Target="../media/image34.jpe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2.jpg"/><Relationship Id="rId5" Type="http://schemas.openxmlformats.org/officeDocument/2006/relationships/image" Target="../media/image35.emf"/><Relationship Id="rId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5.e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36.emf"/><Relationship Id="rId4" Type="http://schemas.openxmlformats.org/officeDocument/2006/relationships/oleObject" Target="../embeddings/oleObject8.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36.e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40.png"/><Relationship Id="rId3" Type="http://schemas.openxmlformats.org/officeDocument/2006/relationships/notesSlide" Target="../notesSlides/notesSlide20.xml"/><Relationship Id="rId7" Type="http://schemas.openxmlformats.org/officeDocument/2006/relationships/image" Target="../media/image38.emf"/><Relationship Id="rId12"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2.bin"/><Relationship Id="rId11" Type="http://schemas.openxmlformats.org/officeDocument/2006/relationships/image" Target="../media/image34.jpeg"/><Relationship Id="rId5" Type="http://schemas.openxmlformats.org/officeDocument/2006/relationships/image" Target="../media/image37.emf"/><Relationship Id="rId10" Type="http://schemas.openxmlformats.org/officeDocument/2006/relationships/image" Target="../media/image12.jpg"/><Relationship Id="rId4" Type="http://schemas.openxmlformats.org/officeDocument/2006/relationships/oleObject" Target="../embeddings/oleObject11.bin"/><Relationship Id="rId9" Type="http://schemas.openxmlformats.org/officeDocument/2006/relationships/image" Target="../media/image39.e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40.png"/><Relationship Id="rId3" Type="http://schemas.openxmlformats.org/officeDocument/2006/relationships/notesSlide" Target="../notesSlides/notesSlide21.xml"/><Relationship Id="rId7" Type="http://schemas.openxmlformats.org/officeDocument/2006/relationships/image" Target="../media/image42.emf"/><Relationship Id="rId12"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5.bin"/><Relationship Id="rId11" Type="http://schemas.openxmlformats.org/officeDocument/2006/relationships/image" Target="../media/image34.jpeg"/><Relationship Id="rId5" Type="http://schemas.openxmlformats.org/officeDocument/2006/relationships/image" Target="../media/image41.emf"/><Relationship Id="rId10" Type="http://schemas.openxmlformats.org/officeDocument/2006/relationships/image" Target="../media/image12.jpg"/><Relationship Id="rId4" Type="http://schemas.openxmlformats.org/officeDocument/2006/relationships/oleObject" Target="../embeddings/oleObject14.bin"/><Relationship Id="rId9" Type="http://schemas.openxmlformats.org/officeDocument/2006/relationships/image" Target="../media/image43.e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9.emf"/><Relationship Id="rId3" Type="http://schemas.openxmlformats.org/officeDocument/2006/relationships/notesSlide" Target="../notesSlides/notesSlide22.xml"/><Relationship Id="rId7" Type="http://schemas.openxmlformats.org/officeDocument/2006/relationships/image" Target="../media/image43.emf"/><Relationship Id="rId12"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18.bin"/><Relationship Id="rId11" Type="http://schemas.openxmlformats.org/officeDocument/2006/relationships/image" Target="../media/image38.emf"/><Relationship Id="rId5" Type="http://schemas.openxmlformats.org/officeDocument/2006/relationships/image" Target="../media/image42.e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4.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Layout" Target="../slideLayouts/slideLayout4.xml"/><Relationship Id="rId5" Type="http://schemas.openxmlformats.org/officeDocument/2006/relationships/image" Target="../media/image5.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44.emf"/><Relationship Id="rId4" Type="http://schemas.openxmlformats.org/officeDocument/2006/relationships/oleObject" Target="../embeddings/oleObject22.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34.jpeg"/><Relationship Id="rId5" Type="http://schemas.openxmlformats.org/officeDocument/2006/relationships/image" Target="../media/image44.emf"/><Relationship Id="rId4" Type="http://schemas.openxmlformats.org/officeDocument/2006/relationships/oleObject" Target="../embeddings/oleObject2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44.emf"/><Relationship Id="rId4" Type="http://schemas.openxmlformats.org/officeDocument/2006/relationships/oleObject" Target="../embeddings/oleObject24.bin"/></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Layout" Target="../slideLayouts/slideLayout4.xml"/><Relationship Id="rId5" Type="http://schemas.openxmlformats.org/officeDocument/2006/relationships/image" Target="../media/image5.emf"/><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06 | Clustering</a:t>
            </a:r>
          </a:p>
        </p:txBody>
      </p:sp>
      <p:sp>
        <p:nvSpPr>
          <p:cNvPr id="4" name="Subtitle 3"/>
          <p:cNvSpPr>
            <a:spLocks noGrp="1"/>
          </p:cNvSpPr>
          <p:nvPr>
            <p:ph type="subTitle" idx="1"/>
          </p:nvPr>
        </p:nvSpPr>
        <p:spPr>
          <a:xfrm>
            <a:off x="195065" y="5397221"/>
            <a:ext cx="8409867" cy="1460779"/>
          </a:xfrm>
        </p:spPr>
        <p:txBody>
          <a:bodyPr/>
          <a:lstStyle/>
          <a:p>
            <a:r>
              <a:rPr lang="en-US" dirty="0"/>
              <a:t>Cynthia Rudin | MIT Sloan School </a:t>
            </a:r>
            <a:r>
              <a:rPr lang="en-US"/>
              <a:t>of Management</a:t>
            </a:r>
          </a:p>
          <a:p>
            <a:endParaRPr lang="en-US" dirty="0"/>
          </a:p>
        </p:txBody>
      </p:sp>
    </p:spTree>
    <p:extLst>
      <p:ext uri="{BB962C8B-B14F-4D97-AF65-F5344CB8AC3E}">
        <p14:creationId xmlns:p14="http://schemas.microsoft.com/office/powerpoint/2010/main" val="2008996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41313" y="994526"/>
            <a:ext cx="9429220" cy="5290388"/>
          </a:xfrm>
        </p:spPr>
        <p:txBody>
          <a:bodyPr/>
          <a:lstStyle/>
          <a:p>
            <a:r>
              <a:rPr lang="en-US"/>
              <a:t>Data within a cluster should be similar to other members of the cluster.</a:t>
            </a:r>
          </a:p>
        </p:txBody>
      </p:sp>
      <p:pic>
        <p:nvPicPr>
          <p:cNvPr id="7" name="Picture 6" descr="Screen Shot 2015-06-26 at 1.41.11 PM.png"/>
          <p:cNvPicPr>
            <a:picLocks noChangeAspect="1"/>
          </p:cNvPicPr>
          <p:nvPr/>
        </p:nvPicPr>
        <p:blipFill>
          <a:blip r:embed="rId3"/>
          <a:stretch>
            <a:fillRect/>
          </a:stretch>
        </p:blipFill>
        <p:spPr>
          <a:xfrm>
            <a:off x="313797" y="2671380"/>
            <a:ext cx="5020204" cy="3965538"/>
          </a:xfrm>
          <a:prstGeom prst="rect">
            <a:avLst/>
          </a:prstGeom>
        </p:spPr>
      </p:pic>
      <p:sp>
        <p:nvSpPr>
          <p:cNvPr id="8" name="Oval 7"/>
          <p:cNvSpPr/>
          <p:nvPr/>
        </p:nvSpPr>
        <p:spPr>
          <a:xfrm>
            <a:off x="1794934" y="2980267"/>
            <a:ext cx="1710267" cy="16594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03601" y="2980267"/>
            <a:ext cx="1828800" cy="15578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98796" y="4165602"/>
            <a:ext cx="1117603" cy="1286933"/>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40268" y="4318001"/>
            <a:ext cx="1828800" cy="15578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rot="20445610">
            <a:off x="2339155" y="4670904"/>
            <a:ext cx="1137459" cy="16594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7-13 at 2.44.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66" y="2583920"/>
            <a:ext cx="4724400" cy="3986213"/>
          </a:xfrm>
          <a:prstGeom prst="rect">
            <a:avLst/>
          </a:prstGeom>
        </p:spPr>
      </p:pic>
    </p:spTree>
    <p:extLst>
      <p:ext uri="{BB962C8B-B14F-4D97-AF65-F5344CB8AC3E}">
        <p14:creationId xmlns:p14="http://schemas.microsoft.com/office/powerpoint/2010/main" val="20507379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6-03-25 at 2.22.05 PM.png"/>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6155" t="-22686" r="3413" b="-22686"/>
          <a:stretch/>
        </p:blipFill>
        <p:spPr>
          <a:xfrm>
            <a:off x="750424" y="0"/>
            <a:ext cx="11025475" cy="6858000"/>
          </a:xfrm>
        </p:spPr>
      </p:pic>
      <p:sp>
        <p:nvSpPr>
          <p:cNvPr id="5" name="Title 1"/>
          <p:cNvSpPr>
            <a:spLocks noGrp="1"/>
          </p:cNvSpPr>
          <p:nvPr>
            <p:ph type="title"/>
          </p:nvPr>
        </p:nvSpPr>
        <p:spPr>
          <a:xfrm>
            <a:off x="379514" y="182215"/>
            <a:ext cx="11812486" cy="1063487"/>
          </a:xfrm>
        </p:spPr>
        <p:txBody>
          <a:bodyPr>
            <a:normAutofit/>
          </a:bodyPr>
          <a:lstStyle/>
          <a:p>
            <a:r>
              <a:rPr lang="en-US" sz="3600" dirty="0" err="1"/>
              <a:t>Dendrogram</a:t>
            </a:r>
            <a:r>
              <a:rPr lang="en-US" sz="3600" dirty="0"/>
              <a:t> for Hierarchical Agglomerative Clustering</a:t>
            </a:r>
          </a:p>
        </p:txBody>
      </p:sp>
      <p:cxnSp>
        <p:nvCxnSpPr>
          <p:cNvPr id="6" name="Straight Connector 5"/>
          <p:cNvCxnSpPr/>
          <p:nvPr/>
        </p:nvCxnSpPr>
        <p:spPr>
          <a:xfrm flipV="1">
            <a:off x="558008" y="4252874"/>
            <a:ext cx="11083199" cy="38488"/>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11583483" y="3887242"/>
            <a:ext cx="392656" cy="584776"/>
          </a:xfrm>
          <a:prstGeom prst="rect">
            <a:avLst/>
          </a:prstGeom>
          <a:noFill/>
        </p:spPr>
        <p:txBody>
          <a:bodyPr wrap="none" rtlCol="0">
            <a:spAutoFit/>
          </a:bodyPr>
          <a:lstStyle/>
          <a:p>
            <a:r>
              <a:rPr lang="en-US" sz="3200" dirty="0">
                <a:solidFill>
                  <a:srgbClr val="800000"/>
                </a:solidFill>
              </a:rPr>
              <a:t>7</a:t>
            </a:r>
          </a:p>
        </p:txBody>
      </p:sp>
    </p:spTree>
    <p:extLst>
      <p:ext uri="{BB962C8B-B14F-4D97-AF65-F5344CB8AC3E}">
        <p14:creationId xmlns:p14="http://schemas.microsoft.com/office/powerpoint/2010/main" val="2299893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6-03-25 at 2.22.05 PM.png"/>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6155" t="-22686" r="3413" b="-22686"/>
          <a:stretch/>
        </p:blipFill>
        <p:spPr>
          <a:xfrm>
            <a:off x="750424" y="0"/>
            <a:ext cx="11025475" cy="6858000"/>
          </a:xfrm>
        </p:spPr>
      </p:pic>
      <p:sp>
        <p:nvSpPr>
          <p:cNvPr id="5" name="Title 1"/>
          <p:cNvSpPr>
            <a:spLocks noGrp="1"/>
          </p:cNvSpPr>
          <p:nvPr>
            <p:ph type="title"/>
          </p:nvPr>
        </p:nvSpPr>
        <p:spPr>
          <a:xfrm>
            <a:off x="379514" y="182215"/>
            <a:ext cx="11812486" cy="1063487"/>
          </a:xfrm>
        </p:spPr>
        <p:txBody>
          <a:bodyPr>
            <a:normAutofit/>
          </a:bodyPr>
          <a:lstStyle/>
          <a:p>
            <a:r>
              <a:rPr lang="en-US" sz="3600" dirty="0" err="1"/>
              <a:t>Dendrogram</a:t>
            </a:r>
            <a:r>
              <a:rPr lang="en-US" sz="3600" dirty="0"/>
              <a:t> for Hierarchical Agglomerative Clustering</a:t>
            </a:r>
          </a:p>
        </p:txBody>
      </p:sp>
      <p:cxnSp>
        <p:nvCxnSpPr>
          <p:cNvPr id="6" name="Straight Connector 5"/>
          <p:cNvCxnSpPr/>
          <p:nvPr/>
        </p:nvCxnSpPr>
        <p:spPr>
          <a:xfrm flipV="1">
            <a:off x="500283" y="2020596"/>
            <a:ext cx="11083199" cy="38488"/>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11352583" y="1424039"/>
            <a:ext cx="392656" cy="584776"/>
          </a:xfrm>
          <a:prstGeom prst="rect">
            <a:avLst/>
          </a:prstGeom>
          <a:noFill/>
        </p:spPr>
        <p:txBody>
          <a:bodyPr wrap="none" rtlCol="0">
            <a:spAutoFit/>
          </a:bodyPr>
          <a:lstStyle/>
          <a:p>
            <a:r>
              <a:rPr lang="en-US" sz="3200" dirty="0">
                <a:solidFill>
                  <a:srgbClr val="800000"/>
                </a:solidFill>
              </a:rPr>
              <a:t>2</a:t>
            </a:r>
          </a:p>
        </p:txBody>
      </p:sp>
    </p:spTree>
    <p:extLst>
      <p:ext uri="{BB962C8B-B14F-4D97-AF65-F5344CB8AC3E}">
        <p14:creationId xmlns:p14="http://schemas.microsoft.com/office/powerpoint/2010/main" val="37035935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K-Means </a:t>
            </a:r>
            <a:r>
              <a:rPr lang="en-US" dirty="0" err="1"/>
              <a:t>vs</a:t>
            </a:r>
            <a:r>
              <a:rPr lang="en-US" dirty="0"/>
              <a:t> Hierarchical Agglomerative Clustering</a:t>
            </a:r>
          </a:p>
        </p:txBody>
      </p:sp>
      <p:sp>
        <p:nvSpPr>
          <p:cNvPr id="3" name="Content Placeholder 2"/>
          <p:cNvSpPr>
            <a:spLocks noGrp="1"/>
          </p:cNvSpPr>
          <p:nvPr>
            <p:ph sz="quarter" idx="10"/>
          </p:nvPr>
        </p:nvSpPr>
        <p:spPr>
          <a:xfrm>
            <a:off x="379413" y="1061078"/>
            <a:ext cx="11525250" cy="5558780"/>
          </a:xfrm>
        </p:spPr>
        <p:txBody>
          <a:bodyPr/>
          <a:lstStyle/>
          <a:p>
            <a:r>
              <a:rPr lang="en-US" dirty="0"/>
              <a:t>Both are useful for different sorts of problems. K-Means works well for spherical data. </a:t>
            </a:r>
          </a:p>
          <a:p>
            <a:r>
              <a:rPr lang="en-US" dirty="0"/>
              <a:t>Hierarchical Agglomerative Clustering is useful when clusters are well-separated. (This means data that are close together should be in the same cluster.)</a:t>
            </a:r>
          </a:p>
          <a:p>
            <a:r>
              <a:rPr lang="en-US" dirty="0"/>
              <a:t>For K-means, one needs to choose the number of clusters (try a few different ones). For hierarchical clustering, one chooses when to stop merging clusters.</a:t>
            </a:r>
          </a:p>
          <a:p>
            <a:r>
              <a:rPr lang="en-US" dirty="0"/>
              <a:t>The distance metric is important. Can have a large impact on the solution.</a:t>
            </a:r>
          </a:p>
        </p:txBody>
      </p:sp>
    </p:spTree>
    <p:extLst>
      <p:ext uri="{BB962C8B-B14F-4D97-AF65-F5344CB8AC3E}">
        <p14:creationId xmlns:p14="http://schemas.microsoft.com/office/powerpoint/2010/main" val="36640680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06 | Recommender Systems</a:t>
            </a:r>
          </a:p>
        </p:txBody>
      </p:sp>
      <p:sp>
        <p:nvSpPr>
          <p:cNvPr id="4" name="Subtitle 3"/>
          <p:cNvSpPr>
            <a:spLocks noGrp="1"/>
          </p:cNvSpPr>
          <p:nvPr>
            <p:ph type="subTitle" idx="1"/>
          </p:nvPr>
        </p:nvSpPr>
        <p:spPr>
          <a:xfrm>
            <a:off x="195065" y="5397221"/>
            <a:ext cx="8409867" cy="1460779"/>
          </a:xfrm>
        </p:spPr>
        <p:txBody>
          <a:bodyPr/>
          <a:lstStyle/>
          <a:p>
            <a:r>
              <a:rPr lang="en-US" dirty="0"/>
              <a:t>Cynthia Rudin | MIT Sloan School </a:t>
            </a:r>
            <a:r>
              <a:rPr lang="en-US"/>
              <a:t>of Management</a:t>
            </a:r>
          </a:p>
          <a:p>
            <a:endParaRPr lang="en-US" dirty="0"/>
          </a:p>
        </p:txBody>
      </p:sp>
    </p:spTree>
    <p:extLst>
      <p:ext uri="{BB962C8B-B14F-4D97-AF65-F5344CB8AC3E}">
        <p14:creationId xmlns:p14="http://schemas.microsoft.com/office/powerpoint/2010/main" val="138048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2336800"/>
            <a:ext cx="11525250" cy="4341814"/>
          </a:xfrm>
        </p:spPr>
        <p:txBody>
          <a:bodyPr>
            <a:normAutofit/>
          </a:bodyPr>
          <a:lstStyle/>
          <a:p>
            <a:r>
              <a:rPr lang="en-GB" dirty="0"/>
              <a:t>User-based collaborative filtering</a:t>
            </a:r>
          </a:p>
          <a:p>
            <a:r>
              <a:rPr lang="en-GB" dirty="0"/>
              <a:t>Item-based collaborative filtering</a:t>
            </a:r>
          </a:p>
          <a:p>
            <a:r>
              <a:rPr lang="en-GB" dirty="0"/>
              <a:t>Matrix factorization</a:t>
            </a:r>
          </a:p>
        </p:txBody>
      </p:sp>
      <p:sp>
        <p:nvSpPr>
          <p:cNvPr id="8" name="Title 1"/>
          <p:cNvSpPr txBox="1">
            <a:spLocks/>
          </p:cNvSpPr>
          <p:nvPr/>
        </p:nvSpPr>
        <p:spPr>
          <a:xfrm>
            <a:off x="186267" y="182215"/>
            <a:ext cx="9753599"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400"/>
              <a:t>Recommender Systems and Matrix Factorization</a:t>
            </a:r>
            <a:endParaRPr lang="en-US" sz="3400" dirty="0"/>
          </a:p>
        </p:txBody>
      </p:sp>
    </p:spTree>
    <p:extLst>
      <p:ext uri="{BB962C8B-B14F-4D97-AF65-F5344CB8AC3E}">
        <p14:creationId xmlns:p14="http://schemas.microsoft.com/office/powerpoint/2010/main" val="27477735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r>
              <a:rPr lang="en-GB" dirty="0"/>
              <a:t>User-Based Collaborative Filtering and Item-Based Collaborative Filtering</a:t>
            </a:r>
          </a:p>
        </p:txBody>
      </p:sp>
    </p:spTree>
    <p:extLst>
      <p:ext uri="{BB962C8B-B14F-4D97-AF65-F5344CB8AC3E}">
        <p14:creationId xmlns:p14="http://schemas.microsoft.com/office/powerpoint/2010/main" val="487549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27701" y="306438"/>
            <a:ext cx="9272587" cy="5290388"/>
          </a:xfrm>
        </p:spPr>
        <p:txBody>
          <a:bodyPr/>
          <a:lstStyle/>
          <a:p>
            <a:r>
              <a:rPr lang="en-US" dirty="0"/>
              <a:t>The Netflix contest: Build a better recommender system from Netflix data</a:t>
            </a:r>
          </a:p>
        </p:txBody>
      </p:sp>
      <p:graphicFrame>
        <p:nvGraphicFramePr>
          <p:cNvPr id="4" name="Object 3"/>
          <p:cNvGraphicFramePr>
            <a:graphicFrameLocks noChangeAspect="1"/>
          </p:cNvGraphicFramePr>
          <p:nvPr/>
        </p:nvGraphicFramePr>
        <p:xfrm>
          <a:off x="5136603" y="2630493"/>
          <a:ext cx="4398962" cy="3422650"/>
        </p:xfrm>
        <a:graphic>
          <a:graphicData uri="http://schemas.openxmlformats.org/presentationml/2006/ole">
            <mc:AlternateContent xmlns:mc="http://schemas.openxmlformats.org/markup-compatibility/2006">
              <mc:Choice xmlns:v="urn:schemas-microsoft-com:vml" Requires="v">
                <p:oleObj spid="_x0000_s14338" name="Equation" r:id="rId3" imgW="1143000" imgH="889000" progId="Equation.DSMT4">
                  <p:embed/>
                </p:oleObj>
              </mc:Choice>
              <mc:Fallback>
                <p:oleObj name="Equation" r:id="rId3" imgW="1143000" imgH="889000" progId="Equation.DSMT4">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603" y="2630493"/>
                        <a:ext cx="4398962" cy="34226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2730482" y="2967570"/>
            <a:ext cx="2531487" cy="2739211"/>
          </a:xfrm>
          <a:prstGeom prst="rect">
            <a:avLst/>
          </a:prstGeom>
          <a:noFill/>
        </p:spPr>
        <p:txBody>
          <a:bodyPr wrap="none" rtlCol="0">
            <a:spAutoFit/>
          </a:bodyPr>
          <a:lstStyle/>
          <a:p>
            <a:r>
              <a:rPr lang="en-US" sz="4300"/>
              <a:t>Carmen</a:t>
            </a:r>
          </a:p>
          <a:p>
            <a:r>
              <a:rPr lang="en-US" sz="4300"/>
              <a:t>Joseph</a:t>
            </a:r>
          </a:p>
          <a:p>
            <a:r>
              <a:rPr lang="en-US" sz="4300"/>
              <a:t>Leonore</a:t>
            </a:r>
          </a:p>
          <a:p>
            <a:r>
              <a:rPr lang="en-US" sz="4300"/>
              <a:t>Esmerelda</a:t>
            </a:r>
          </a:p>
        </p:txBody>
      </p:sp>
      <p:sp>
        <p:nvSpPr>
          <p:cNvPr id="10" name="Content Placeholder 2"/>
          <p:cNvSpPr txBox="1">
            <a:spLocks/>
          </p:cNvSpPr>
          <p:nvPr/>
        </p:nvSpPr>
        <p:spPr>
          <a:xfrm>
            <a:off x="447145" y="6146494"/>
            <a:ext cx="11016720" cy="914707"/>
          </a:xfrm>
          <a:prstGeom prst="rect">
            <a:avLst/>
          </a:prstGeom>
        </p:spPr>
        <p:txBody>
          <a:bodyPr/>
          <a:lstStyle/>
          <a:p>
            <a:pPr marL="342783" marR="0" lvl="0" indent="-342783" algn="l" defTabSz="914088" rtl="0" eaLnBrk="1" fontAlgn="auto" latinLnBrk="0" hangingPunct="1">
              <a:lnSpc>
                <a:spcPct val="100000"/>
              </a:lnSpc>
              <a:spcBef>
                <a:spcPts val="1400"/>
              </a:spcBef>
              <a:spcAft>
                <a:spcPts val="0"/>
              </a:spcAft>
              <a:buClrTx/>
              <a:buSzTx/>
              <a:buFont typeface="Arial" pitchFamily="34" charset="0"/>
              <a:buChar char="•"/>
              <a:tabLst/>
              <a:defRPr/>
            </a:pPr>
            <a:r>
              <a:rPr kumimoji="0" lang="en-US" sz="3200" b="0" i="0" u="none" strike="noStrike" kern="0" cap="none" spc="0" normalizeH="0" baseline="0" noProof="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Use the crowd’s votes to complete the missing entries</a:t>
            </a:r>
          </a:p>
        </p:txBody>
      </p:sp>
      <p:sp>
        <p:nvSpPr>
          <p:cNvPr id="11" name="TextBox 10"/>
          <p:cNvSpPr txBox="1"/>
          <p:nvPr/>
        </p:nvSpPr>
        <p:spPr>
          <a:xfrm rot="17967503">
            <a:off x="5515531" y="2043100"/>
            <a:ext cx="1583570" cy="461665"/>
          </a:xfrm>
          <a:prstGeom prst="rect">
            <a:avLst/>
          </a:prstGeom>
          <a:noFill/>
        </p:spPr>
        <p:txBody>
          <a:bodyPr wrap="square" rtlCol="0">
            <a:spAutoFit/>
          </a:bodyPr>
          <a:lstStyle/>
          <a:p>
            <a:r>
              <a:rPr lang="en-US" sz="2400" dirty="0"/>
              <a:t>Alien</a:t>
            </a:r>
          </a:p>
        </p:txBody>
      </p:sp>
      <p:sp>
        <p:nvSpPr>
          <p:cNvPr id="12" name="TextBox 11"/>
          <p:cNvSpPr txBox="1"/>
          <p:nvPr/>
        </p:nvSpPr>
        <p:spPr>
          <a:xfrm rot="17967503">
            <a:off x="6412999" y="1992303"/>
            <a:ext cx="1583570" cy="461665"/>
          </a:xfrm>
          <a:prstGeom prst="rect">
            <a:avLst/>
          </a:prstGeom>
          <a:noFill/>
        </p:spPr>
        <p:txBody>
          <a:bodyPr wrap="square" rtlCol="0">
            <a:spAutoFit/>
          </a:bodyPr>
          <a:lstStyle/>
          <a:p>
            <a:r>
              <a:rPr lang="en-US" sz="2400" dirty="0"/>
              <a:t>Bug’s Life</a:t>
            </a:r>
          </a:p>
        </p:txBody>
      </p:sp>
      <p:sp>
        <p:nvSpPr>
          <p:cNvPr id="13" name="TextBox 12"/>
          <p:cNvSpPr txBox="1"/>
          <p:nvPr/>
        </p:nvSpPr>
        <p:spPr>
          <a:xfrm rot="17967503">
            <a:off x="7276602" y="1975374"/>
            <a:ext cx="1583570" cy="461665"/>
          </a:xfrm>
          <a:prstGeom prst="rect">
            <a:avLst/>
          </a:prstGeom>
          <a:noFill/>
        </p:spPr>
        <p:txBody>
          <a:bodyPr wrap="square" rtlCol="0">
            <a:spAutoFit/>
          </a:bodyPr>
          <a:lstStyle/>
          <a:p>
            <a:r>
              <a:rPr lang="en-US" sz="2400" dirty="0"/>
              <a:t>Cars</a:t>
            </a:r>
          </a:p>
        </p:txBody>
      </p:sp>
      <p:sp>
        <p:nvSpPr>
          <p:cNvPr id="14" name="TextBox 13"/>
          <p:cNvSpPr txBox="1"/>
          <p:nvPr/>
        </p:nvSpPr>
        <p:spPr>
          <a:xfrm rot="17967503">
            <a:off x="7960577" y="1921508"/>
            <a:ext cx="1823983" cy="461665"/>
          </a:xfrm>
          <a:prstGeom prst="rect">
            <a:avLst/>
          </a:prstGeom>
          <a:noFill/>
        </p:spPr>
        <p:txBody>
          <a:bodyPr wrap="square" rtlCol="0">
            <a:spAutoFit/>
          </a:bodyPr>
          <a:lstStyle/>
          <a:p>
            <a:r>
              <a:rPr lang="en-US" sz="2400" dirty="0"/>
              <a:t>Dark Knight</a:t>
            </a:r>
          </a:p>
        </p:txBody>
      </p:sp>
    </p:spTree>
    <p:extLst>
      <p:ext uri="{BB962C8B-B14F-4D97-AF65-F5344CB8AC3E}">
        <p14:creationId xmlns:p14="http://schemas.microsoft.com/office/powerpoint/2010/main" val="16710313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277813" y="1625599"/>
            <a:ext cx="8595254" cy="4612747"/>
          </a:xfrm>
        </p:spPr>
        <p:txBody>
          <a:bodyPr/>
          <a:lstStyle/>
          <a:p>
            <a:r>
              <a:rPr lang="en-US" dirty="0"/>
              <a:t>Option 1: User-Based Collaborative Filtering: Fill in Carmen’s score for Alien using similar </a:t>
            </a:r>
            <a:r>
              <a:rPr lang="en-US" dirty="0">
                <a:solidFill>
                  <a:srgbClr val="FF0000"/>
                </a:solidFill>
              </a:rPr>
              <a:t>users’</a:t>
            </a:r>
            <a:r>
              <a:rPr lang="en-US" dirty="0"/>
              <a:t> ratings.</a:t>
            </a:r>
          </a:p>
        </p:txBody>
      </p:sp>
      <p:graphicFrame>
        <p:nvGraphicFramePr>
          <p:cNvPr id="10" name="Object 9"/>
          <p:cNvGraphicFramePr>
            <a:graphicFrameLocks noChangeAspect="1"/>
          </p:cNvGraphicFramePr>
          <p:nvPr>
            <p:extLst/>
          </p:nvPr>
        </p:nvGraphicFramePr>
        <p:xfrm>
          <a:off x="7699375" y="3370263"/>
          <a:ext cx="4065588" cy="3071812"/>
        </p:xfrm>
        <a:graphic>
          <a:graphicData uri="http://schemas.openxmlformats.org/presentationml/2006/ole">
            <mc:AlternateContent xmlns:mc="http://schemas.openxmlformats.org/markup-compatibility/2006">
              <mc:Choice xmlns:v="urn:schemas-microsoft-com:vml" Requires="v">
                <p:oleObj spid="_x0000_s15362" name="Equation" r:id="rId4" imgW="1130300" imgH="889000" progId="Equation.DSMT4">
                  <p:embed/>
                </p:oleObj>
              </mc:Choice>
              <mc:Fallback>
                <p:oleObj name="Equation" r:id="rId4" imgW="1130300" imgH="889000" progId="Equation.DSMT4">
                  <p:embed/>
                  <p:pic>
                    <p:nvPicPr>
                      <p:cNvPr id="10" name="Object 9"/>
                      <p:cNvPicPr>
                        <a:picLocks noChangeAspect="1" noChangeArrowheads="1"/>
                      </p:cNvPicPr>
                      <p:nvPr/>
                    </p:nvPicPr>
                    <p:blipFill>
                      <a:blip r:embed="rId5"/>
                      <a:srcRect/>
                      <a:stretch>
                        <a:fillRect/>
                      </a:stretch>
                    </p:blipFill>
                    <p:spPr bwMode="auto">
                      <a:xfrm>
                        <a:off x="7699375" y="3370263"/>
                        <a:ext cx="4065588" cy="307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5270463" y="3467623"/>
            <a:ext cx="2823651" cy="2739211"/>
          </a:xfrm>
          <a:prstGeom prst="rect">
            <a:avLst/>
          </a:prstGeom>
          <a:noFill/>
        </p:spPr>
        <p:txBody>
          <a:bodyPr wrap="square" rtlCol="0">
            <a:spAutoFit/>
          </a:bodyPr>
          <a:lstStyle/>
          <a:p>
            <a:r>
              <a:rPr lang="en-US" sz="4300"/>
              <a:t>Carmen</a:t>
            </a:r>
          </a:p>
          <a:p>
            <a:r>
              <a:rPr lang="en-US" sz="4300"/>
              <a:t>Joseph</a:t>
            </a:r>
          </a:p>
          <a:p>
            <a:r>
              <a:rPr lang="en-US" sz="4300"/>
              <a:t>Leonore</a:t>
            </a:r>
          </a:p>
          <a:p>
            <a:r>
              <a:rPr lang="en-US" sz="4300"/>
              <a:t>Esmerelda</a:t>
            </a:r>
          </a:p>
        </p:txBody>
      </p:sp>
      <p:sp>
        <p:nvSpPr>
          <p:cNvPr id="12" name="TextBox 11"/>
          <p:cNvSpPr txBox="1"/>
          <p:nvPr/>
        </p:nvSpPr>
        <p:spPr>
          <a:xfrm rot="17967503">
            <a:off x="7920064" y="2568033"/>
            <a:ext cx="1583570" cy="461665"/>
          </a:xfrm>
          <a:prstGeom prst="rect">
            <a:avLst/>
          </a:prstGeom>
          <a:noFill/>
        </p:spPr>
        <p:txBody>
          <a:bodyPr wrap="square" rtlCol="0">
            <a:spAutoFit/>
          </a:bodyPr>
          <a:lstStyle/>
          <a:p>
            <a:r>
              <a:rPr lang="en-US" sz="2400" dirty="0"/>
              <a:t>Alien</a:t>
            </a:r>
          </a:p>
        </p:txBody>
      </p:sp>
      <p:sp>
        <p:nvSpPr>
          <p:cNvPr id="9" name="TextBox 8"/>
          <p:cNvSpPr txBox="1"/>
          <p:nvPr/>
        </p:nvSpPr>
        <p:spPr>
          <a:xfrm rot="17967503">
            <a:off x="8817532" y="2517236"/>
            <a:ext cx="1583570" cy="461665"/>
          </a:xfrm>
          <a:prstGeom prst="rect">
            <a:avLst/>
          </a:prstGeom>
          <a:noFill/>
        </p:spPr>
        <p:txBody>
          <a:bodyPr wrap="square" rtlCol="0">
            <a:spAutoFit/>
          </a:bodyPr>
          <a:lstStyle/>
          <a:p>
            <a:r>
              <a:rPr lang="en-US" sz="2400" dirty="0"/>
              <a:t>Bug’s Life</a:t>
            </a:r>
          </a:p>
        </p:txBody>
      </p:sp>
      <p:sp>
        <p:nvSpPr>
          <p:cNvPr id="13" name="TextBox 12"/>
          <p:cNvSpPr txBox="1"/>
          <p:nvPr/>
        </p:nvSpPr>
        <p:spPr>
          <a:xfrm rot="17967503">
            <a:off x="9681135" y="2500307"/>
            <a:ext cx="1583570" cy="461665"/>
          </a:xfrm>
          <a:prstGeom prst="rect">
            <a:avLst/>
          </a:prstGeom>
          <a:noFill/>
        </p:spPr>
        <p:txBody>
          <a:bodyPr wrap="square" rtlCol="0">
            <a:spAutoFit/>
          </a:bodyPr>
          <a:lstStyle/>
          <a:p>
            <a:r>
              <a:rPr lang="en-US" sz="2400" dirty="0"/>
              <a:t>Cars</a:t>
            </a:r>
          </a:p>
        </p:txBody>
      </p:sp>
      <p:sp>
        <p:nvSpPr>
          <p:cNvPr id="14" name="TextBox 13"/>
          <p:cNvSpPr txBox="1"/>
          <p:nvPr/>
        </p:nvSpPr>
        <p:spPr>
          <a:xfrm rot="17967503">
            <a:off x="10365110" y="2446441"/>
            <a:ext cx="1823983" cy="461665"/>
          </a:xfrm>
          <a:prstGeom prst="rect">
            <a:avLst/>
          </a:prstGeom>
          <a:noFill/>
        </p:spPr>
        <p:txBody>
          <a:bodyPr wrap="square" rtlCol="0">
            <a:spAutoFit/>
          </a:bodyPr>
          <a:lstStyle/>
          <a:p>
            <a:r>
              <a:rPr lang="en-US" sz="2400" dirty="0"/>
              <a:t>Dark Knight</a:t>
            </a:r>
          </a:p>
        </p:txBody>
      </p:sp>
    </p:spTree>
    <p:extLst>
      <p:ext uri="{BB962C8B-B14F-4D97-AF65-F5344CB8AC3E}">
        <p14:creationId xmlns:p14="http://schemas.microsoft.com/office/powerpoint/2010/main" val="2651473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7676583" y="3369728"/>
          <a:ext cx="4110909" cy="3072876"/>
        </p:xfrm>
        <a:graphic>
          <a:graphicData uri="http://schemas.openxmlformats.org/presentationml/2006/ole">
            <mc:AlternateContent xmlns:mc="http://schemas.openxmlformats.org/markup-compatibility/2006">
              <mc:Choice xmlns:v="urn:schemas-microsoft-com:vml" Requires="v">
                <p:oleObj spid="_x0000_s16386" name="Equation" r:id="rId4" imgW="1143000" imgH="889000" progId="Equation.DSMT4">
                  <p:embed/>
                </p:oleObj>
              </mc:Choice>
              <mc:Fallback>
                <p:oleObj name="Equation" r:id="rId4" imgW="1143000" imgH="889000" progId="Equation.DSMT4">
                  <p:embed/>
                  <p:pic>
                    <p:nvPicPr>
                      <p:cNvPr id="10" name="Object 9"/>
                      <p:cNvPicPr>
                        <a:picLocks noChangeAspect="1" noChangeArrowheads="1"/>
                      </p:cNvPicPr>
                      <p:nvPr/>
                    </p:nvPicPr>
                    <p:blipFill>
                      <a:blip r:embed="rId5"/>
                      <a:srcRect/>
                      <a:stretch>
                        <a:fillRect/>
                      </a:stretch>
                    </p:blipFill>
                    <p:spPr bwMode="auto">
                      <a:xfrm>
                        <a:off x="7676583" y="3369728"/>
                        <a:ext cx="4110909" cy="307287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5270463" y="3467623"/>
            <a:ext cx="2823651" cy="2739211"/>
          </a:xfrm>
          <a:prstGeom prst="rect">
            <a:avLst/>
          </a:prstGeom>
          <a:noFill/>
        </p:spPr>
        <p:txBody>
          <a:bodyPr wrap="square" rtlCol="0">
            <a:spAutoFit/>
          </a:bodyPr>
          <a:lstStyle/>
          <a:p>
            <a:r>
              <a:rPr lang="en-US" sz="4300"/>
              <a:t>Carmen</a:t>
            </a:r>
          </a:p>
          <a:p>
            <a:r>
              <a:rPr lang="en-US" sz="4300"/>
              <a:t>Joseph</a:t>
            </a:r>
          </a:p>
          <a:p>
            <a:r>
              <a:rPr lang="en-US" sz="4300"/>
              <a:t>Leonore</a:t>
            </a:r>
          </a:p>
          <a:p>
            <a:r>
              <a:rPr lang="en-US" sz="4300"/>
              <a:t>Esmerelda</a:t>
            </a:r>
          </a:p>
        </p:txBody>
      </p:sp>
      <p:sp>
        <p:nvSpPr>
          <p:cNvPr id="13" name="Content Placeholder 7"/>
          <p:cNvSpPr txBox="1">
            <a:spLocks/>
          </p:cNvSpPr>
          <p:nvPr/>
        </p:nvSpPr>
        <p:spPr>
          <a:xfrm>
            <a:off x="277813" y="1625599"/>
            <a:ext cx="8595254" cy="4612747"/>
          </a:xfrm>
          <a:prstGeom prst="rect">
            <a:avLst/>
          </a:prstGeom>
        </p:spPr>
        <p:txBody>
          <a:bodyPr/>
          <a:lstStyle/>
          <a:p>
            <a:pPr marL="342783" marR="0" lvl="0" indent="-342783" algn="l" defTabSz="914088" rtl="0" eaLnBrk="1" fontAlgn="auto" latinLnBrk="0" hangingPunct="1">
              <a:lnSpc>
                <a:spcPct val="100000"/>
              </a:lnSpc>
              <a:spcBef>
                <a:spcPts val="1400"/>
              </a:spcBef>
              <a:spcAft>
                <a:spcPts val="0"/>
              </a:spcAft>
              <a:buClrTx/>
              <a:buSzTx/>
              <a:buFont typeface="Arial" pitchFamily="34" charset="0"/>
              <a:buChar char="•"/>
              <a:tabLst/>
              <a:defRPr/>
            </a:pP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Option 2: </a:t>
            </a:r>
            <a:r>
              <a:rPr lang="en-US" sz="3200" kern="0" dirty="0">
                <a:latin typeface="Segoe UI Light" panose="020B0502040204020203" pitchFamily="34" charset="0"/>
                <a:ea typeface="Segoe UI Light" panose="020B0502040204020203" pitchFamily="34" charset="0"/>
                <a:cs typeface="Segoe UI Light" panose="020B0502040204020203" pitchFamily="34" charset="0"/>
              </a:rPr>
              <a:t>Item</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-Based Collaborative Filtering: Fill in Joseph’s score for </a:t>
            </a:r>
            <a:r>
              <a:rPr lang="en-US" sz="3200" kern="0" noProof="0" dirty="0">
                <a:latin typeface="Segoe UI Light" panose="020B0502040204020203" pitchFamily="34" charset="0"/>
                <a:ea typeface="Segoe UI Light" panose="020B0502040204020203" pitchFamily="34" charset="0"/>
                <a:cs typeface="Segoe UI Light" panose="020B0502040204020203" pitchFamily="34" charset="0"/>
              </a:rPr>
              <a:t>Dark Knight</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using similar </a:t>
            </a:r>
            <a:r>
              <a:rPr kumimoji="0" lang="en-US" sz="3200" b="0" i="0" u="none" strike="noStrike" kern="0" cap="none" spc="0" normalizeH="0" baseline="0" noProof="0" dirty="0">
                <a:ln>
                  <a:noFill/>
                </a:ln>
                <a:solidFill>
                  <a:srgbClr val="0000FF"/>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items’</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ratings.</a:t>
            </a:r>
          </a:p>
        </p:txBody>
      </p:sp>
      <p:sp>
        <p:nvSpPr>
          <p:cNvPr id="14" name="TextBox 13"/>
          <p:cNvSpPr txBox="1"/>
          <p:nvPr/>
        </p:nvSpPr>
        <p:spPr>
          <a:xfrm rot="17967503">
            <a:off x="7920064" y="2568033"/>
            <a:ext cx="1583570" cy="461665"/>
          </a:xfrm>
          <a:prstGeom prst="rect">
            <a:avLst/>
          </a:prstGeom>
          <a:noFill/>
        </p:spPr>
        <p:txBody>
          <a:bodyPr wrap="square" rtlCol="0">
            <a:spAutoFit/>
          </a:bodyPr>
          <a:lstStyle/>
          <a:p>
            <a:r>
              <a:rPr lang="en-US" sz="2400" dirty="0"/>
              <a:t>Alien</a:t>
            </a:r>
          </a:p>
        </p:txBody>
      </p:sp>
      <p:sp>
        <p:nvSpPr>
          <p:cNvPr id="15" name="TextBox 14"/>
          <p:cNvSpPr txBox="1"/>
          <p:nvPr/>
        </p:nvSpPr>
        <p:spPr>
          <a:xfrm rot="17967503">
            <a:off x="8817532" y="2517236"/>
            <a:ext cx="1583570" cy="461665"/>
          </a:xfrm>
          <a:prstGeom prst="rect">
            <a:avLst/>
          </a:prstGeom>
          <a:noFill/>
        </p:spPr>
        <p:txBody>
          <a:bodyPr wrap="square" rtlCol="0">
            <a:spAutoFit/>
          </a:bodyPr>
          <a:lstStyle/>
          <a:p>
            <a:r>
              <a:rPr lang="en-US" sz="2400" dirty="0"/>
              <a:t>Bug’s Life</a:t>
            </a:r>
          </a:p>
        </p:txBody>
      </p:sp>
      <p:sp>
        <p:nvSpPr>
          <p:cNvPr id="16" name="TextBox 15"/>
          <p:cNvSpPr txBox="1"/>
          <p:nvPr/>
        </p:nvSpPr>
        <p:spPr>
          <a:xfrm rot="17967503">
            <a:off x="9681135" y="2500307"/>
            <a:ext cx="1583570" cy="461665"/>
          </a:xfrm>
          <a:prstGeom prst="rect">
            <a:avLst/>
          </a:prstGeom>
          <a:noFill/>
        </p:spPr>
        <p:txBody>
          <a:bodyPr wrap="square" rtlCol="0">
            <a:spAutoFit/>
          </a:bodyPr>
          <a:lstStyle/>
          <a:p>
            <a:r>
              <a:rPr lang="en-US" sz="2400" dirty="0"/>
              <a:t>Cars</a:t>
            </a:r>
          </a:p>
        </p:txBody>
      </p:sp>
      <p:sp>
        <p:nvSpPr>
          <p:cNvPr id="17" name="TextBox 16"/>
          <p:cNvSpPr txBox="1"/>
          <p:nvPr/>
        </p:nvSpPr>
        <p:spPr>
          <a:xfrm rot="17967503">
            <a:off x="10365110" y="2446441"/>
            <a:ext cx="1823983" cy="461665"/>
          </a:xfrm>
          <a:prstGeom prst="rect">
            <a:avLst/>
          </a:prstGeom>
          <a:noFill/>
        </p:spPr>
        <p:txBody>
          <a:bodyPr wrap="square" rtlCol="0">
            <a:spAutoFit/>
          </a:bodyPr>
          <a:lstStyle/>
          <a:p>
            <a:r>
              <a:rPr lang="en-US" sz="2400" dirty="0"/>
              <a:t>Dark Knight</a:t>
            </a:r>
          </a:p>
        </p:txBody>
      </p:sp>
    </p:spTree>
    <p:extLst>
      <p:ext uri="{BB962C8B-B14F-4D97-AF65-F5344CB8AC3E}">
        <p14:creationId xmlns:p14="http://schemas.microsoft.com/office/powerpoint/2010/main" val="26456641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277813" y="1625599"/>
            <a:ext cx="8595254" cy="4612747"/>
          </a:xfrm>
        </p:spPr>
        <p:txBody>
          <a:bodyPr/>
          <a:lstStyle/>
          <a:p>
            <a:r>
              <a:rPr lang="en-US" dirty="0"/>
              <a:t>Option 1: User-Based Collaborative Filtering: Fill in Carmen’s score for Alien using similar </a:t>
            </a:r>
            <a:r>
              <a:rPr lang="en-US" dirty="0">
                <a:solidFill>
                  <a:srgbClr val="FF0000"/>
                </a:solidFill>
              </a:rPr>
              <a:t>users’</a:t>
            </a:r>
            <a:r>
              <a:rPr lang="en-US" dirty="0"/>
              <a:t> ratings.</a:t>
            </a:r>
          </a:p>
        </p:txBody>
      </p:sp>
      <p:sp>
        <p:nvSpPr>
          <p:cNvPr id="11" name="TextBox 10"/>
          <p:cNvSpPr txBox="1"/>
          <p:nvPr/>
        </p:nvSpPr>
        <p:spPr>
          <a:xfrm>
            <a:off x="5270463" y="3467623"/>
            <a:ext cx="2823651" cy="2739211"/>
          </a:xfrm>
          <a:prstGeom prst="rect">
            <a:avLst/>
          </a:prstGeom>
          <a:noFill/>
        </p:spPr>
        <p:txBody>
          <a:bodyPr wrap="square" rtlCol="0">
            <a:spAutoFit/>
          </a:bodyPr>
          <a:lstStyle/>
          <a:p>
            <a:r>
              <a:rPr lang="en-US" sz="4300"/>
              <a:t>Carmen</a:t>
            </a:r>
          </a:p>
          <a:p>
            <a:r>
              <a:rPr lang="en-US" sz="4300"/>
              <a:t>Joseph</a:t>
            </a:r>
          </a:p>
          <a:p>
            <a:r>
              <a:rPr lang="en-US" sz="4300"/>
              <a:t>Leonore</a:t>
            </a:r>
          </a:p>
          <a:p>
            <a:r>
              <a:rPr lang="en-US" sz="4300"/>
              <a:t>Esmerelda</a:t>
            </a:r>
          </a:p>
        </p:txBody>
      </p:sp>
      <p:sp>
        <p:nvSpPr>
          <p:cNvPr id="12" name="TextBox 11"/>
          <p:cNvSpPr txBox="1"/>
          <p:nvPr/>
        </p:nvSpPr>
        <p:spPr>
          <a:xfrm rot="17967503">
            <a:off x="7920064" y="2568033"/>
            <a:ext cx="1583570" cy="461665"/>
          </a:xfrm>
          <a:prstGeom prst="rect">
            <a:avLst/>
          </a:prstGeom>
          <a:noFill/>
        </p:spPr>
        <p:txBody>
          <a:bodyPr wrap="square" rtlCol="0">
            <a:spAutoFit/>
          </a:bodyPr>
          <a:lstStyle/>
          <a:p>
            <a:r>
              <a:rPr lang="en-US" sz="2400" dirty="0"/>
              <a:t>Alien</a:t>
            </a:r>
          </a:p>
        </p:txBody>
      </p:sp>
      <p:sp>
        <p:nvSpPr>
          <p:cNvPr id="9" name="TextBox 8"/>
          <p:cNvSpPr txBox="1"/>
          <p:nvPr/>
        </p:nvSpPr>
        <p:spPr>
          <a:xfrm rot="17967503">
            <a:off x="8817532" y="2517236"/>
            <a:ext cx="1583570" cy="461665"/>
          </a:xfrm>
          <a:prstGeom prst="rect">
            <a:avLst/>
          </a:prstGeom>
          <a:noFill/>
        </p:spPr>
        <p:txBody>
          <a:bodyPr wrap="square" rtlCol="0">
            <a:spAutoFit/>
          </a:bodyPr>
          <a:lstStyle/>
          <a:p>
            <a:r>
              <a:rPr lang="en-US" sz="2400" dirty="0"/>
              <a:t>Bug’s Life</a:t>
            </a:r>
          </a:p>
        </p:txBody>
      </p:sp>
      <p:sp>
        <p:nvSpPr>
          <p:cNvPr id="13" name="TextBox 12"/>
          <p:cNvSpPr txBox="1"/>
          <p:nvPr/>
        </p:nvSpPr>
        <p:spPr>
          <a:xfrm rot="17967503">
            <a:off x="9681135" y="2500307"/>
            <a:ext cx="1583570" cy="461665"/>
          </a:xfrm>
          <a:prstGeom prst="rect">
            <a:avLst/>
          </a:prstGeom>
          <a:noFill/>
        </p:spPr>
        <p:txBody>
          <a:bodyPr wrap="square" rtlCol="0">
            <a:spAutoFit/>
          </a:bodyPr>
          <a:lstStyle/>
          <a:p>
            <a:r>
              <a:rPr lang="en-US" sz="2400" dirty="0"/>
              <a:t>Cars</a:t>
            </a:r>
          </a:p>
        </p:txBody>
      </p:sp>
      <p:sp>
        <p:nvSpPr>
          <p:cNvPr id="14" name="TextBox 13"/>
          <p:cNvSpPr txBox="1"/>
          <p:nvPr/>
        </p:nvSpPr>
        <p:spPr>
          <a:xfrm rot="17967503">
            <a:off x="10365110" y="2446441"/>
            <a:ext cx="1823983" cy="461665"/>
          </a:xfrm>
          <a:prstGeom prst="rect">
            <a:avLst/>
          </a:prstGeom>
          <a:noFill/>
        </p:spPr>
        <p:txBody>
          <a:bodyPr wrap="square" rtlCol="0">
            <a:spAutoFit/>
          </a:bodyPr>
          <a:lstStyle/>
          <a:p>
            <a:r>
              <a:rPr lang="en-US" sz="2400" dirty="0"/>
              <a:t>Dark Knight</a:t>
            </a:r>
          </a:p>
        </p:txBody>
      </p:sp>
      <p:graphicFrame>
        <p:nvGraphicFramePr>
          <p:cNvPr id="16" name="Object 15"/>
          <p:cNvGraphicFramePr>
            <a:graphicFrameLocks noChangeAspect="1"/>
          </p:cNvGraphicFramePr>
          <p:nvPr>
            <p:extLst/>
          </p:nvPr>
        </p:nvGraphicFramePr>
        <p:xfrm>
          <a:off x="7699375" y="3370263"/>
          <a:ext cx="4065588" cy="3071812"/>
        </p:xfrm>
        <a:graphic>
          <a:graphicData uri="http://schemas.openxmlformats.org/presentationml/2006/ole">
            <mc:AlternateContent xmlns:mc="http://schemas.openxmlformats.org/markup-compatibility/2006">
              <mc:Choice xmlns:v="urn:schemas-microsoft-com:vml" Requires="v">
                <p:oleObj spid="_x0000_s17410" name="Equation" r:id="rId4" imgW="1130300" imgH="889000" progId="Equation.DSMT4">
                  <p:embed/>
                </p:oleObj>
              </mc:Choice>
              <mc:Fallback>
                <p:oleObj name="Equation" r:id="rId4" imgW="1130300" imgH="889000" progId="Equation.DSMT4">
                  <p:embed/>
                  <p:pic>
                    <p:nvPicPr>
                      <p:cNvPr id="16" name="Object 15"/>
                      <p:cNvPicPr>
                        <a:picLocks noChangeAspect="1" noChangeArrowheads="1"/>
                      </p:cNvPicPr>
                      <p:nvPr/>
                    </p:nvPicPr>
                    <p:blipFill>
                      <a:blip r:embed="rId5"/>
                      <a:srcRect/>
                      <a:stretch>
                        <a:fillRect/>
                      </a:stretch>
                    </p:blipFill>
                    <p:spPr bwMode="auto">
                      <a:xfrm>
                        <a:off x="7699375" y="3370263"/>
                        <a:ext cx="4065588" cy="307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500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41312" y="1896532"/>
            <a:ext cx="11850687" cy="4388381"/>
          </a:xfrm>
        </p:spPr>
        <p:txBody>
          <a:bodyPr/>
          <a:lstStyle/>
          <a:p>
            <a:pPr>
              <a:buNone/>
            </a:pPr>
            <a:r>
              <a:rPr lang="en-US" dirty="0"/>
              <a:t>Applications include:</a:t>
            </a:r>
          </a:p>
          <a:p>
            <a:r>
              <a:rPr lang="en-US" dirty="0"/>
              <a:t>Automatically grouping documents/webpages into topics</a:t>
            </a:r>
          </a:p>
          <a:p>
            <a:pPr lvl="1"/>
            <a:r>
              <a:rPr lang="en-US" dirty="0"/>
              <a:t>For instance, grouping news stories from today into categories</a:t>
            </a:r>
          </a:p>
          <a:p>
            <a:r>
              <a:rPr lang="en-US" dirty="0"/>
              <a:t>Clustering large number of products</a:t>
            </a:r>
          </a:p>
          <a:p>
            <a:pPr lvl="1"/>
            <a:r>
              <a:rPr lang="en-US" dirty="0"/>
              <a:t>E.g., </a:t>
            </a:r>
            <a:r>
              <a:rPr lang="en-US" dirty="0" err="1"/>
              <a:t>etsy</a:t>
            </a:r>
            <a:r>
              <a:rPr lang="en-US" dirty="0"/>
              <a:t> products</a:t>
            </a:r>
          </a:p>
          <a:p>
            <a:r>
              <a:rPr lang="en-US" dirty="0"/>
              <a:t>Clustering customers into those with similar purchase behavior</a:t>
            </a:r>
          </a:p>
          <a:p>
            <a:endParaRPr lang="en-US" dirty="0"/>
          </a:p>
          <a:p>
            <a:pPr lvl="1"/>
            <a:endParaRPr lang="en-US" dirty="0"/>
          </a:p>
          <a:p>
            <a:endParaRPr lang="en-US" dirty="0"/>
          </a:p>
          <a:p>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User-Based Collaborative Filtering &amp; Correlation</a:t>
            </a:r>
          </a:p>
        </p:txBody>
      </p:sp>
      <p:graphicFrame>
        <p:nvGraphicFramePr>
          <p:cNvPr id="5" name="Object 4"/>
          <p:cNvGraphicFramePr>
            <a:graphicFrameLocks noChangeAspect="1"/>
          </p:cNvGraphicFramePr>
          <p:nvPr>
            <p:extLst/>
          </p:nvPr>
        </p:nvGraphicFramePr>
        <p:xfrm>
          <a:off x="320675" y="4311650"/>
          <a:ext cx="11542713" cy="2076450"/>
        </p:xfrm>
        <a:graphic>
          <a:graphicData uri="http://schemas.openxmlformats.org/presentationml/2006/ole">
            <mc:AlternateContent xmlns:mc="http://schemas.openxmlformats.org/markup-compatibility/2006">
              <mc:Choice xmlns:v="urn:schemas-microsoft-com:vml" Requires="v">
                <p:oleObj spid="_x0000_s18434" name="Equation" r:id="rId4" imgW="4000500" imgH="749300" progId="Equation.DSMT4">
                  <p:embed/>
                </p:oleObj>
              </mc:Choice>
              <mc:Fallback>
                <p:oleObj name="Equation" r:id="rId4" imgW="4000500" imgH="749300" progId="Equation.DSMT4">
                  <p:embed/>
                  <p:pic>
                    <p:nvPicPr>
                      <p:cNvPr id="5" name="Object 4"/>
                      <p:cNvPicPr>
                        <a:picLocks noChangeAspect="1" noChangeArrowheads="1"/>
                      </p:cNvPicPr>
                      <p:nvPr/>
                    </p:nvPicPr>
                    <p:blipFill>
                      <a:blip r:embed="rId5"/>
                      <a:srcRect/>
                      <a:stretch>
                        <a:fillRect/>
                      </a:stretch>
                    </p:blipFill>
                    <p:spPr bwMode="auto">
                      <a:xfrm>
                        <a:off x="320675" y="4311650"/>
                        <a:ext cx="11542713" cy="2076450"/>
                      </a:xfrm>
                      <a:prstGeom prst="rect">
                        <a:avLst/>
                      </a:prstGeom>
                      <a:noFill/>
                      <a:extLst/>
                    </p:spPr>
                  </p:pic>
                </p:oleObj>
              </mc:Fallback>
            </mc:AlternateContent>
          </a:graphicData>
        </a:graphic>
      </p:graphicFrame>
      <p:sp>
        <p:nvSpPr>
          <p:cNvPr id="7" name="TextBox 6"/>
          <p:cNvSpPr txBox="1"/>
          <p:nvPr/>
        </p:nvSpPr>
        <p:spPr>
          <a:xfrm>
            <a:off x="1970867" y="2802312"/>
            <a:ext cx="6968173" cy="584776"/>
          </a:xfrm>
          <a:prstGeom prst="rect">
            <a:avLst/>
          </a:prstGeom>
          <a:noFill/>
        </p:spPr>
        <p:txBody>
          <a:bodyPr wrap="none" rtlCol="0">
            <a:spAutoFit/>
          </a:bodyPr>
          <a:lstStyle/>
          <a:p>
            <a:r>
              <a:rPr lang="en-US" sz="3200" dirty="0">
                <a:solidFill>
                  <a:srgbClr val="0000FF"/>
                </a:solidFill>
              </a:rPr>
              <a:t>Correlation between Carmen and User U</a:t>
            </a:r>
          </a:p>
        </p:txBody>
      </p:sp>
      <p:cxnSp>
        <p:nvCxnSpPr>
          <p:cNvPr id="9" name="Straight Arrow Connector 8"/>
          <p:cNvCxnSpPr/>
          <p:nvPr/>
        </p:nvCxnSpPr>
        <p:spPr>
          <a:xfrm flipH="1">
            <a:off x="1489099" y="3590461"/>
            <a:ext cx="1226317" cy="12479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7965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User-Based Collaborative Filtering &amp; Correlation</a:t>
            </a:r>
          </a:p>
        </p:txBody>
      </p:sp>
      <p:sp>
        <p:nvSpPr>
          <p:cNvPr id="3" name="Content Placeholder 2"/>
          <p:cNvSpPr>
            <a:spLocks noGrp="1"/>
          </p:cNvSpPr>
          <p:nvPr>
            <p:ph sz="quarter" idx="10"/>
          </p:nvPr>
        </p:nvSpPr>
        <p:spPr>
          <a:xfrm>
            <a:off x="379413" y="3454400"/>
            <a:ext cx="11525250" cy="838200"/>
          </a:xfrm>
        </p:spPr>
        <p:txBody>
          <a:bodyPr/>
          <a:lstStyle/>
          <a:p>
            <a:pPr marL="0" indent="0">
              <a:buNone/>
            </a:pPr>
            <a:r>
              <a:rPr lang="en-US" dirty="0"/>
              <a:t>where </a:t>
            </a:r>
            <a:r>
              <a:rPr lang="en-US" dirty="0" err="1"/>
              <a:t>sim</a:t>
            </a:r>
            <a:r>
              <a:rPr lang="en-US" dirty="0"/>
              <a:t> is:</a:t>
            </a:r>
          </a:p>
        </p:txBody>
      </p:sp>
      <p:graphicFrame>
        <p:nvGraphicFramePr>
          <p:cNvPr id="4" name="Object 3"/>
          <p:cNvGraphicFramePr>
            <a:graphicFrameLocks noChangeAspect="1"/>
          </p:cNvGraphicFramePr>
          <p:nvPr>
            <p:extLst/>
          </p:nvPr>
        </p:nvGraphicFramePr>
        <p:xfrm>
          <a:off x="458788" y="1460500"/>
          <a:ext cx="11249025" cy="1865313"/>
        </p:xfrm>
        <a:graphic>
          <a:graphicData uri="http://schemas.openxmlformats.org/presentationml/2006/ole">
            <mc:AlternateContent xmlns:mc="http://schemas.openxmlformats.org/markup-compatibility/2006">
              <mc:Choice xmlns:v="urn:schemas-microsoft-com:vml" Requires="v">
                <p:oleObj spid="_x0000_s19458" name="Equation" r:id="rId4" imgW="3898900" imgH="673100" progId="Equation.DSMT4">
                  <p:embed/>
                </p:oleObj>
              </mc:Choice>
              <mc:Fallback>
                <p:oleObj name="Equation" r:id="rId4" imgW="3898900" imgH="673100" progId="Equation.DSMT4">
                  <p:embed/>
                  <p:pic>
                    <p:nvPicPr>
                      <p:cNvPr id="4" name="Object 3"/>
                      <p:cNvPicPr>
                        <a:picLocks noChangeAspect="1" noChangeArrowheads="1"/>
                      </p:cNvPicPr>
                      <p:nvPr/>
                    </p:nvPicPr>
                    <p:blipFill>
                      <a:blip r:embed="rId5"/>
                      <a:srcRect/>
                      <a:stretch>
                        <a:fillRect/>
                      </a:stretch>
                    </p:blipFill>
                    <p:spPr bwMode="auto">
                      <a:xfrm>
                        <a:off x="458788" y="1460500"/>
                        <a:ext cx="11249025" cy="1865313"/>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nvPr>
        </p:nvGraphicFramePr>
        <p:xfrm>
          <a:off x="320675" y="4311650"/>
          <a:ext cx="11542713" cy="2076450"/>
        </p:xfrm>
        <a:graphic>
          <a:graphicData uri="http://schemas.openxmlformats.org/presentationml/2006/ole">
            <mc:AlternateContent xmlns:mc="http://schemas.openxmlformats.org/markup-compatibility/2006">
              <mc:Choice xmlns:v="urn:schemas-microsoft-com:vml" Requires="v">
                <p:oleObj spid="_x0000_s19459" name="Equation" r:id="rId6" imgW="4000500" imgH="749300" progId="Equation.DSMT4">
                  <p:embed/>
                </p:oleObj>
              </mc:Choice>
              <mc:Fallback>
                <p:oleObj name="Equation" r:id="rId6" imgW="4000500" imgH="749300" progId="Equation.DSMT4">
                  <p:embed/>
                  <p:pic>
                    <p:nvPicPr>
                      <p:cNvPr id="5" name="Object 4"/>
                      <p:cNvPicPr>
                        <a:picLocks noChangeAspect="1" noChangeArrowheads="1"/>
                      </p:cNvPicPr>
                      <p:nvPr/>
                    </p:nvPicPr>
                    <p:blipFill>
                      <a:blip r:embed="rId7"/>
                      <a:srcRect/>
                      <a:stretch>
                        <a:fillRect/>
                      </a:stretch>
                    </p:blipFill>
                    <p:spPr bwMode="auto">
                      <a:xfrm>
                        <a:off x="320675" y="4311650"/>
                        <a:ext cx="11542713" cy="2076450"/>
                      </a:xfrm>
                      <a:prstGeom prst="rect">
                        <a:avLst/>
                      </a:prstGeom>
                      <a:noFill/>
                      <a:extLst/>
                    </p:spPr>
                  </p:pic>
                </p:oleObj>
              </mc:Fallback>
            </mc:AlternateContent>
          </a:graphicData>
        </a:graphic>
      </p:graphicFrame>
    </p:spTree>
    <p:extLst>
      <p:ext uri="{BB962C8B-B14F-4D97-AF65-F5344CB8AC3E}">
        <p14:creationId xmlns:p14="http://schemas.microsoft.com/office/powerpoint/2010/main" val="23464914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User-Based Collaborative Filtering &amp; Correlation</a:t>
            </a:r>
          </a:p>
        </p:txBody>
      </p:sp>
      <p:graphicFrame>
        <p:nvGraphicFramePr>
          <p:cNvPr id="4" name="Object 3"/>
          <p:cNvGraphicFramePr>
            <a:graphicFrameLocks noChangeAspect="1"/>
          </p:cNvGraphicFramePr>
          <p:nvPr>
            <p:extLst/>
          </p:nvPr>
        </p:nvGraphicFramePr>
        <p:xfrm>
          <a:off x="458788" y="1460500"/>
          <a:ext cx="11249025" cy="1865313"/>
        </p:xfrm>
        <a:graphic>
          <a:graphicData uri="http://schemas.openxmlformats.org/presentationml/2006/ole">
            <mc:AlternateContent xmlns:mc="http://schemas.openxmlformats.org/markup-compatibility/2006">
              <mc:Choice xmlns:v="urn:schemas-microsoft-com:vml" Requires="v">
                <p:oleObj spid="_x0000_s20482" name="Equation" r:id="rId4" imgW="3898900" imgH="673100" progId="Equation.DSMT4">
                  <p:embed/>
                </p:oleObj>
              </mc:Choice>
              <mc:Fallback>
                <p:oleObj name="Equation" r:id="rId4" imgW="3898900" imgH="673100" progId="Equation.DSMT4">
                  <p:embed/>
                  <p:pic>
                    <p:nvPicPr>
                      <p:cNvPr id="4" name="Object 3"/>
                      <p:cNvPicPr>
                        <a:picLocks noChangeAspect="1" noChangeArrowheads="1"/>
                      </p:cNvPicPr>
                      <p:nvPr/>
                    </p:nvPicPr>
                    <p:blipFill>
                      <a:blip r:embed="rId5"/>
                      <a:srcRect/>
                      <a:stretch>
                        <a:fillRect/>
                      </a:stretch>
                    </p:blipFill>
                    <p:spPr bwMode="auto">
                      <a:xfrm>
                        <a:off x="458788" y="1460500"/>
                        <a:ext cx="11249025" cy="1865313"/>
                      </a:xfrm>
                      <a:prstGeom prst="rect">
                        <a:avLst/>
                      </a:prstGeom>
                      <a:noFill/>
                      <a:extLst/>
                    </p:spPr>
                  </p:pic>
                </p:oleObj>
              </mc:Fallback>
            </mc:AlternateContent>
          </a:graphicData>
        </a:graphic>
      </p:graphicFrame>
      <p:pic>
        <p:nvPicPr>
          <p:cNvPr id="7" name="Picture 6"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4046" y="1483842"/>
            <a:ext cx="6673384" cy="1977845"/>
          </a:xfrm>
          <a:prstGeom prst="rect">
            <a:avLst/>
          </a:prstGeom>
        </p:spPr>
      </p:pic>
      <p:pic>
        <p:nvPicPr>
          <p:cNvPr id="8" name="Picture 7"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5898" y="1910189"/>
            <a:ext cx="2838679" cy="1977845"/>
          </a:xfrm>
          <a:prstGeom prst="rect">
            <a:avLst/>
          </a:prstGeom>
        </p:spPr>
      </p:pic>
    </p:spTree>
    <p:extLst>
      <p:ext uri="{BB962C8B-B14F-4D97-AF65-F5344CB8AC3E}">
        <p14:creationId xmlns:p14="http://schemas.microsoft.com/office/powerpoint/2010/main" val="33942589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User-Based Collaborative Filtering &amp; Correlation</a:t>
            </a:r>
          </a:p>
        </p:txBody>
      </p:sp>
      <p:graphicFrame>
        <p:nvGraphicFramePr>
          <p:cNvPr id="4" name="Object 3"/>
          <p:cNvGraphicFramePr>
            <a:graphicFrameLocks noChangeAspect="1"/>
          </p:cNvGraphicFramePr>
          <p:nvPr>
            <p:extLst/>
          </p:nvPr>
        </p:nvGraphicFramePr>
        <p:xfrm>
          <a:off x="458788" y="1460500"/>
          <a:ext cx="11249025" cy="1865313"/>
        </p:xfrm>
        <a:graphic>
          <a:graphicData uri="http://schemas.openxmlformats.org/presentationml/2006/ole">
            <mc:AlternateContent xmlns:mc="http://schemas.openxmlformats.org/markup-compatibility/2006">
              <mc:Choice xmlns:v="urn:schemas-microsoft-com:vml" Requires="v">
                <p:oleObj spid="_x0000_s21506" name="Equation" r:id="rId4" imgW="3898900" imgH="673100" progId="Equation.DSMT4">
                  <p:embed/>
                </p:oleObj>
              </mc:Choice>
              <mc:Fallback>
                <p:oleObj name="Equation" r:id="rId4" imgW="3898900" imgH="673100" progId="Equation.DSMT4">
                  <p:embed/>
                  <p:pic>
                    <p:nvPicPr>
                      <p:cNvPr id="4" name="Object 3"/>
                      <p:cNvPicPr>
                        <a:picLocks noChangeAspect="1" noChangeArrowheads="1"/>
                      </p:cNvPicPr>
                      <p:nvPr/>
                    </p:nvPicPr>
                    <p:blipFill>
                      <a:blip r:embed="rId5"/>
                      <a:srcRect/>
                      <a:stretch>
                        <a:fillRect/>
                      </a:stretch>
                    </p:blipFill>
                    <p:spPr bwMode="auto">
                      <a:xfrm>
                        <a:off x="458788" y="1460500"/>
                        <a:ext cx="11249025" cy="1865313"/>
                      </a:xfrm>
                      <a:prstGeom prst="rect">
                        <a:avLst/>
                      </a:prstGeom>
                      <a:noFill/>
                      <a:extLst/>
                    </p:spPr>
                  </p:pic>
                </p:oleObj>
              </mc:Fallback>
            </mc:AlternateContent>
          </a:graphicData>
        </a:graphic>
      </p:graphicFrame>
      <p:pic>
        <p:nvPicPr>
          <p:cNvPr id="7" name="Picture 6"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4046" y="1483842"/>
            <a:ext cx="6673384" cy="1977845"/>
          </a:xfrm>
          <a:prstGeom prst="rect">
            <a:avLst/>
          </a:prstGeom>
        </p:spPr>
      </p:pic>
      <p:pic>
        <p:nvPicPr>
          <p:cNvPr id="8" name="Picture 7"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9546" y="2209040"/>
            <a:ext cx="2838679" cy="1977845"/>
          </a:xfrm>
          <a:prstGeom prst="rect">
            <a:avLst/>
          </a:prstGeom>
        </p:spPr>
      </p:pic>
    </p:spTree>
    <p:extLst>
      <p:ext uri="{BB962C8B-B14F-4D97-AF65-F5344CB8AC3E}">
        <p14:creationId xmlns:p14="http://schemas.microsoft.com/office/powerpoint/2010/main" val="17115843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User-Based Collaborative Filtering &amp; Correlation</a:t>
            </a:r>
          </a:p>
        </p:txBody>
      </p:sp>
      <p:graphicFrame>
        <p:nvGraphicFramePr>
          <p:cNvPr id="4" name="Object 3"/>
          <p:cNvGraphicFramePr>
            <a:graphicFrameLocks noChangeAspect="1"/>
          </p:cNvGraphicFramePr>
          <p:nvPr>
            <p:extLst/>
          </p:nvPr>
        </p:nvGraphicFramePr>
        <p:xfrm>
          <a:off x="458788" y="1460500"/>
          <a:ext cx="11249025" cy="1865313"/>
        </p:xfrm>
        <a:graphic>
          <a:graphicData uri="http://schemas.openxmlformats.org/presentationml/2006/ole">
            <mc:AlternateContent xmlns:mc="http://schemas.openxmlformats.org/markup-compatibility/2006">
              <mc:Choice xmlns:v="urn:schemas-microsoft-com:vml" Requires="v">
                <p:oleObj spid="_x0000_s22530" name="Equation" r:id="rId4" imgW="3898900" imgH="673100" progId="Equation.DSMT4">
                  <p:embed/>
                </p:oleObj>
              </mc:Choice>
              <mc:Fallback>
                <p:oleObj name="Equation" r:id="rId4" imgW="3898900" imgH="673100" progId="Equation.DSMT4">
                  <p:embed/>
                  <p:pic>
                    <p:nvPicPr>
                      <p:cNvPr id="4" name="Object 3"/>
                      <p:cNvPicPr>
                        <a:picLocks noChangeAspect="1" noChangeArrowheads="1"/>
                      </p:cNvPicPr>
                      <p:nvPr/>
                    </p:nvPicPr>
                    <p:blipFill>
                      <a:blip r:embed="rId5"/>
                      <a:srcRect/>
                      <a:stretch>
                        <a:fillRect/>
                      </a:stretch>
                    </p:blipFill>
                    <p:spPr bwMode="auto">
                      <a:xfrm>
                        <a:off x="458788" y="1460500"/>
                        <a:ext cx="11249025" cy="1865313"/>
                      </a:xfrm>
                      <a:prstGeom prst="rect">
                        <a:avLst/>
                      </a:prstGeom>
                      <a:noFill/>
                      <a:extLst/>
                    </p:spPr>
                  </p:pic>
                </p:oleObj>
              </mc:Fallback>
            </mc:AlternateContent>
          </a:graphicData>
        </a:graphic>
      </p:graphicFrame>
      <p:pic>
        <p:nvPicPr>
          <p:cNvPr id="7" name="Picture 6"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3785" y="3775030"/>
            <a:ext cx="1643446" cy="1977845"/>
          </a:xfrm>
          <a:prstGeom prst="rect">
            <a:avLst/>
          </a:prstGeom>
        </p:spPr>
      </p:pic>
      <p:pic>
        <p:nvPicPr>
          <p:cNvPr id="8" name="Picture 7"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9546" y="2209040"/>
            <a:ext cx="2838679" cy="1977845"/>
          </a:xfrm>
          <a:prstGeom prst="rect">
            <a:avLst/>
          </a:prstGeom>
        </p:spPr>
      </p:pic>
      <p:pic>
        <p:nvPicPr>
          <p:cNvPr id="6" name="Picture 5"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0468" y="1337391"/>
            <a:ext cx="3112587" cy="1977845"/>
          </a:xfrm>
          <a:prstGeom prst="rect">
            <a:avLst/>
          </a:prstGeom>
        </p:spPr>
      </p:pic>
      <p:sp>
        <p:nvSpPr>
          <p:cNvPr id="9" name="TextBox 8"/>
          <p:cNvSpPr txBox="1"/>
          <p:nvPr/>
        </p:nvSpPr>
        <p:spPr>
          <a:xfrm>
            <a:off x="4660141" y="3975203"/>
            <a:ext cx="4750018" cy="584776"/>
          </a:xfrm>
          <a:prstGeom prst="rect">
            <a:avLst/>
          </a:prstGeom>
          <a:noFill/>
        </p:spPr>
        <p:txBody>
          <a:bodyPr wrap="none" rtlCol="0">
            <a:spAutoFit/>
          </a:bodyPr>
          <a:lstStyle/>
          <a:p>
            <a:r>
              <a:rPr lang="en-US" sz="3200" dirty="0">
                <a:solidFill>
                  <a:srgbClr val="0000FF"/>
                </a:solidFill>
              </a:rPr>
              <a:t>How much did U like Alien?</a:t>
            </a:r>
          </a:p>
        </p:txBody>
      </p:sp>
      <p:cxnSp>
        <p:nvCxnSpPr>
          <p:cNvPr id="10" name="Straight Arrow Connector 9"/>
          <p:cNvCxnSpPr/>
          <p:nvPr/>
        </p:nvCxnSpPr>
        <p:spPr>
          <a:xfrm flipV="1">
            <a:off x="8491135" y="2415711"/>
            <a:ext cx="1269935" cy="11704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98597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User-Based Collaborative Filtering &amp; Correlation</a:t>
            </a:r>
          </a:p>
        </p:txBody>
      </p:sp>
      <p:graphicFrame>
        <p:nvGraphicFramePr>
          <p:cNvPr id="4" name="Object 3"/>
          <p:cNvGraphicFramePr>
            <a:graphicFrameLocks noChangeAspect="1"/>
          </p:cNvGraphicFramePr>
          <p:nvPr>
            <p:extLst/>
          </p:nvPr>
        </p:nvGraphicFramePr>
        <p:xfrm>
          <a:off x="458788" y="1460500"/>
          <a:ext cx="11249025" cy="1865313"/>
        </p:xfrm>
        <a:graphic>
          <a:graphicData uri="http://schemas.openxmlformats.org/presentationml/2006/ole">
            <mc:AlternateContent xmlns:mc="http://schemas.openxmlformats.org/markup-compatibility/2006">
              <mc:Choice xmlns:v="urn:schemas-microsoft-com:vml" Requires="v">
                <p:oleObj spid="_x0000_s23554" name="Equation" r:id="rId4" imgW="3898900" imgH="673100" progId="Equation.DSMT4">
                  <p:embed/>
                </p:oleObj>
              </mc:Choice>
              <mc:Fallback>
                <p:oleObj name="Equation" r:id="rId4" imgW="3898900" imgH="673100" progId="Equation.DSMT4">
                  <p:embed/>
                  <p:pic>
                    <p:nvPicPr>
                      <p:cNvPr id="4" name="Object 3"/>
                      <p:cNvPicPr>
                        <a:picLocks noChangeAspect="1" noChangeArrowheads="1"/>
                      </p:cNvPicPr>
                      <p:nvPr/>
                    </p:nvPicPr>
                    <p:blipFill>
                      <a:blip r:embed="rId5"/>
                      <a:srcRect/>
                      <a:stretch>
                        <a:fillRect/>
                      </a:stretch>
                    </p:blipFill>
                    <p:spPr bwMode="auto">
                      <a:xfrm>
                        <a:off x="458788" y="1460500"/>
                        <a:ext cx="11249025" cy="1865313"/>
                      </a:xfrm>
                      <a:prstGeom prst="rect">
                        <a:avLst/>
                      </a:prstGeom>
                      <a:noFill/>
                      <a:extLst/>
                    </p:spPr>
                  </p:pic>
                </p:oleObj>
              </mc:Fallback>
            </mc:AlternateContent>
          </a:graphicData>
        </a:graphic>
      </p:graphicFrame>
      <p:pic>
        <p:nvPicPr>
          <p:cNvPr id="7" name="Picture 6"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3785" y="3775030"/>
            <a:ext cx="1643446" cy="1977845"/>
          </a:xfrm>
          <a:prstGeom prst="rect">
            <a:avLst/>
          </a:prstGeom>
        </p:spPr>
      </p:pic>
      <p:sp>
        <p:nvSpPr>
          <p:cNvPr id="9" name="TextBox 8"/>
          <p:cNvSpPr txBox="1"/>
          <p:nvPr/>
        </p:nvSpPr>
        <p:spPr>
          <a:xfrm>
            <a:off x="1348349" y="4199341"/>
            <a:ext cx="6331180" cy="584776"/>
          </a:xfrm>
          <a:prstGeom prst="rect">
            <a:avLst/>
          </a:prstGeom>
          <a:noFill/>
        </p:spPr>
        <p:txBody>
          <a:bodyPr wrap="none" rtlCol="0">
            <a:spAutoFit/>
          </a:bodyPr>
          <a:lstStyle/>
          <a:p>
            <a:r>
              <a:rPr lang="en-US" sz="3200" dirty="0">
                <a:solidFill>
                  <a:srgbClr val="0000FF"/>
                </a:solidFill>
              </a:rPr>
              <a:t>Weight users by similarity to Carmen</a:t>
            </a:r>
          </a:p>
        </p:txBody>
      </p:sp>
      <p:cxnSp>
        <p:nvCxnSpPr>
          <p:cNvPr id="10" name="Straight Arrow Connector 9"/>
          <p:cNvCxnSpPr/>
          <p:nvPr/>
        </p:nvCxnSpPr>
        <p:spPr>
          <a:xfrm flipV="1">
            <a:off x="5179343" y="2639849"/>
            <a:ext cx="1269935" cy="11704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2154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User-Based Collaborative Filtering &amp; Correlation</a:t>
            </a:r>
          </a:p>
        </p:txBody>
      </p:sp>
      <p:sp>
        <p:nvSpPr>
          <p:cNvPr id="3" name="Content Placeholder 2"/>
          <p:cNvSpPr>
            <a:spLocks noGrp="1"/>
          </p:cNvSpPr>
          <p:nvPr>
            <p:ph sz="quarter" idx="10"/>
          </p:nvPr>
        </p:nvSpPr>
        <p:spPr>
          <a:xfrm>
            <a:off x="379413" y="3454400"/>
            <a:ext cx="11525250" cy="838200"/>
          </a:xfrm>
        </p:spPr>
        <p:txBody>
          <a:bodyPr/>
          <a:lstStyle/>
          <a:p>
            <a:pPr marL="0" indent="0">
              <a:buNone/>
            </a:pPr>
            <a:r>
              <a:rPr lang="en-US" dirty="0"/>
              <a:t>where </a:t>
            </a:r>
            <a:r>
              <a:rPr lang="en-US" dirty="0" err="1"/>
              <a:t>sim</a:t>
            </a:r>
            <a:r>
              <a:rPr lang="en-US" dirty="0"/>
              <a:t> is:</a:t>
            </a:r>
          </a:p>
        </p:txBody>
      </p:sp>
      <p:graphicFrame>
        <p:nvGraphicFramePr>
          <p:cNvPr id="4" name="Object 3"/>
          <p:cNvGraphicFramePr>
            <a:graphicFrameLocks noChangeAspect="1"/>
          </p:cNvGraphicFramePr>
          <p:nvPr>
            <p:extLst/>
          </p:nvPr>
        </p:nvGraphicFramePr>
        <p:xfrm>
          <a:off x="458788" y="1460500"/>
          <a:ext cx="11249025" cy="1865313"/>
        </p:xfrm>
        <a:graphic>
          <a:graphicData uri="http://schemas.openxmlformats.org/presentationml/2006/ole">
            <mc:AlternateContent xmlns:mc="http://schemas.openxmlformats.org/markup-compatibility/2006">
              <mc:Choice xmlns:v="urn:schemas-microsoft-com:vml" Requires="v">
                <p:oleObj spid="_x0000_s24578" name="Equation" r:id="rId4" imgW="3898900" imgH="673100" progId="Equation.DSMT4">
                  <p:embed/>
                </p:oleObj>
              </mc:Choice>
              <mc:Fallback>
                <p:oleObj name="Equation" r:id="rId4" imgW="3898900" imgH="673100" progId="Equation.DSMT4">
                  <p:embed/>
                  <p:pic>
                    <p:nvPicPr>
                      <p:cNvPr id="4" name="Object 3"/>
                      <p:cNvPicPr>
                        <a:picLocks noChangeAspect="1" noChangeArrowheads="1"/>
                      </p:cNvPicPr>
                      <p:nvPr/>
                    </p:nvPicPr>
                    <p:blipFill>
                      <a:blip r:embed="rId5"/>
                      <a:srcRect/>
                      <a:stretch>
                        <a:fillRect/>
                      </a:stretch>
                    </p:blipFill>
                    <p:spPr bwMode="auto">
                      <a:xfrm>
                        <a:off x="458788" y="1460500"/>
                        <a:ext cx="11249025" cy="1865313"/>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nvPr>
        </p:nvGraphicFramePr>
        <p:xfrm>
          <a:off x="320675" y="4311650"/>
          <a:ext cx="11542713" cy="2076450"/>
        </p:xfrm>
        <a:graphic>
          <a:graphicData uri="http://schemas.openxmlformats.org/presentationml/2006/ole">
            <mc:AlternateContent xmlns:mc="http://schemas.openxmlformats.org/markup-compatibility/2006">
              <mc:Choice xmlns:v="urn:schemas-microsoft-com:vml" Requires="v">
                <p:oleObj spid="_x0000_s24579" name="Equation" r:id="rId6" imgW="4000500" imgH="749300" progId="Equation.DSMT4">
                  <p:embed/>
                </p:oleObj>
              </mc:Choice>
              <mc:Fallback>
                <p:oleObj name="Equation" r:id="rId6" imgW="4000500" imgH="749300" progId="Equation.DSMT4">
                  <p:embed/>
                  <p:pic>
                    <p:nvPicPr>
                      <p:cNvPr id="5" name="Object 4"/>
                      <p:cNvPicPr>
                        <a:picLocks noChangeAspect="1" noChangeArrowheads="1"/>
                      </p:cNvPicPr>
                      <p:nvPr/>
                    </p:nvPicPr>
                    <p:blipFill>
                      <a:blip r:embed="rId7"/>
                      <a:srcRect/>
                      <a:stretch>
                        <a:fillRect/>
                      </a:stretch>
                    </p:blipFill>
                    <p:spPr bwMode="auto">
                      <a:xfrm>
                        <a:off x="320675" y="4311650"/>
                        <a:ext cx="11542713" cy="2076450"/>
                      </a:xfrm>
                      <a:prstGeom prst="rect">
                        <a:avLst/>
                      </a:prstGeom>
                      <a:noFill/>
                      <a:extLst/>
                    </p:spPr>
                  </p:pic>
                </p:oleObj>
              </mc:Fallback>
            </mc:AlternateContent>
          </a:graphicData>
        </a:graphic>
      </p:graphicFrame>
    </p:spTree>
    <p:extLst>
      <p:ext uri="{BB962C8B-B14F-4D97-AF65-F5344CB8AC3E}">
        <p14:creationId xmlns:p14="http://schemas.microsoft.com/office/powerpoint/2010/main" val="2978833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User-Based Collaborative Filtering &amp; Correlation</a:t>
            </a:r>
          </a:p>
        </p:txBody>
      </p:sp>
      <p:sp>
        <p:nvSpPr>
          <p:cNvPr id="6" name="Content Placeholder 5"/>
          <p:cNvSpPr>
            <a:spLocks noGrp="1"/>
          </p:cNvSpPr>
          <p:nvPr>
            <p:ph sz="quarter" idx="10"/>
          </p:nvPr>
        </p:nvSpPr>
        <p:spPr/>
        <p:txBody>
          <a:bodyPr/>
          <a:lstStyle/>
          <a:p>
            <a:r>
              <a:rPr lang="en-US" dirty="0"/>
              <a:t>Benefits of this approach: Easy</a:t>
            </a:r>
          </a:p>
          <a:p>
            <a:r>
              <a:rPr lang="en-US" dirty="0"/>
              <a:t>Disadvantages: If there are lots of users &amp; movies, and not many users have rated each movie, similarities won’t be accurate, estimates will be poor.</a:t>
            </a:r>
          </a:p>
          <a:p>
            <a:r>
              <a:rPr lang="en-US" dirty="0"/>
              <a:t>Doesn’t take into account how similar the items are.</a:t>
            </a:r>
          </a:p>
          <a:p>
            <a:endParaRPr lang="en-US" dirty="0"/>
          </a:p>
        </p:txBody>
      </p:sp>
    </p:spTree>
    <p:extLst>
      <p:ext uri="{BB962C8B-B14F-4D97-AF65-F5344CB8AC3E}">
        <p14:creationId xmlns:p14="http://schemas.microsoft.com/office/powerpoint/2010/main" val="20363650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70463" y="3467623"/>
            <a:ext cx="2823651" cy="2739211"/>
          </a:xfrm>
          <a:prstGeom prst="rect">
            <a:avLst/>
          </a:prstGeom>
          <a:noFill/>
        </p:spPr>
        <p:txBody>
          <a:bodyPr wrap="square" rtlCol="0">
            <a:spAutoFit/>
          </a:bodyPr>
          <a:lstStyle/>
          <a:p>
            <a:r>
              <a:rPr lang="en-US" sz="4300"/>
              <a:t>Carmen</a:t>
            </a:r>
          </a:p>
          <a:p>
            <a:r>
              <a:rPr lang="en-US" sz="4300"/>
              <a:t>Joseph</a:t>
            </a:r>
          </a:p>
          <a:p>
            <a:r>
              <a:rPr lang="en-US" sz="4300"/>
              <a:t>Leonore</a:t>
            </a:r>
          </a:p>
          <a:p>
            <a:r>
              <a:rPr lang="en-US" sz="4300"/>
              <a:t>Esmerelda</a:t>
            </a:r>
          </a:p>
        </p:txBody>
      </p:sp>
      <p:sp>
        <p:nvSpPr>
          <p:cNvPr id="13" name="Content Placeholder 7"/>
          <p:cNvSpPr txBox="1">
            <a:spLocks/>
          </p:cNvSpPr>
          <p:nvPr/>
        </p:nvSpPr>
        <p:spPr>
          <a:xfrm>
            <a:off x="277813" y="1625599"/>
            <a:ext cx="8595254" cy="4612747"/>
          </a:xfrm>
          <a:prstGeom prst="rect">
            <a:avLst/>
          </a:prstGeom>
        </p:spPr>
        <p:txBody>
          <a:bodyPr/>
          <a:lstStyle/>
          <a:p>
            <a:pPr marL="342783" marR="0" lvl="0" indent="-342783" algn="l" defTabSz="914088" rtl="0" eaLnBrk="1" fontAlgn="auto" latinLnBrk="0" hangingPunct="1">
              <a:lnSpc>
                <a:spcPct val="100000"/>
              </a:lnSpc>
              <a:spcBef>
                <a:spcPts val="1400"/>
              </a:spcBef>
              <a:spcAft>
                <a:spcPts val="0"/>
              </a:spcAft>
              <a:buClrTx/>
              <a:buSzTx/>
              <a:buFont typeface="Arial" pitchFamily="34" charset="0"/>
              <a:buChar char="•"/>
              <a:tabLst/>
              <a:defRPr/>
            </a:pP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Option 2: </a:t>
            </a:r>
            <a:r>
              <a:rPr lang="en-US" sz="3200" kern="0" dirty="0">
                <a:latin typeface="Segoe UI Light" panose="020B0502040204020203" pitchFamily="34" charset="0"/>
                <a:ea typeface="Segoe UI Light" panose="020B0502040204020203" pitchFamily="34" charset="0"/>
                <a:cs typeface="Segoe UI Light" panose="020B0502040204020203" pitchFamily="34" charset="0"/>
              </a:rPr>
              <a:t>Item</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-Based Collaborative Filtering: Fill in Joseph’s score for </a:t>
            </a:r>
            <a:r>
              <a:rPr lang="en-US" sz="3200" kern="0" noProof="0" dirty="0">
                <a:latin typeface="Segoe UI Light" panose="020B0502040204020203" pitchFamily="34" charset="0"/>
                <a:ea typeface="Segoe UI Light" panose="020B0502040204020203" pitchFamily="34" charset="0"/>
                <a:cs typeface="Segoe UI Light" panose="020B0502040204020203" pitchFamily="34" charset="0"/>
              </a:rPr>
              <a:t>Dark Knight</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using similar </a:t>
            </a:r>
            <a:r>
              <a:rPr kumimoji="0" lang="en-US" sz="3200" b="0" i="0" u="none" strike="noStrike" kern="0" cap="none" spc="0" normalizeH="0" baseline="0" noProof="0" dirty="0">
                <a:ln>
                  <a:noFill/>
                </a:ln>
                <a:solidFill>
                  <a:srgbClr val="0000FF"/>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items’</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ratings.</a:t>
            </a:r>
          </a:p>
        </p:txBody>
      </p:sp>
      <p:sp>
        <p:nvSpPr>
          <p:cNvPr id="14" name="TextBox 13"/>
          <p:cNvSpPr txBox="1"/>
          <p:nvPr/>
        </p:nvSpPr>
        <p:spPr>
          <a:xfrm rot="17967503">
            <a:off x="7920064" y="2568033"/>
            <a:ext cx="1583570" cy="461665"/>
          </a:xfrm>
          <a:prstGeom prst="rect">
            <a:avLst/>
          </a:prstGeom>
          <a:noFill/>
        </p:spPr>
        <p:txBody>
          <a:bodyPr wrap="square" rtlCol="0">
            <a:spAutoFit/>
          </a:bodyPr>
          <a:lstStyle/>
          <a:p>
            <a:r>
              <a:rPr lang="en-US" sz="2400" dirty="0"/>
              <a:t>Alien</a:t>
            </a:r>
          </a:p>
        </p:txBody>
      </p:sp>
      <p:sp>
        <p:nvSpPr>
          <p:cNvPr id="15" name="TextBox 14"/>
          <p:cNvSpPr txBox="1"/>
          <p:nvPr/>
        </p:nvSpPr>
        <p:spPr>
          <a:xfrm rot="17967503">
            <a:off x="8817532" y="2517236"/>
            <a:ext cx="1583570" cy="461665"/>
          </a:xfrm>
          <a:prstGeom prst="rect">
            <a:avLst/>
          </a:prstGeom>
          <a:noFill/>
        </p:spPr>
        <p:txBody>
          <a:bodyPr wrap="square" rtlCol="0">
            <a:spAutoFit/>
          </a:bodyPr>
          <a:lstStyle/>
          <a:p>
            <a:r>
              <a:rPr lang="en-US" sz="2400" dirty="0"/>
              <a:t>Bug’s Life</a:t>
            </a:r>
          </a:p>
        </p:txBody>
      </p:sp>
      <p:sp>
        <p:nvSpPr>
          <p:cNvPr id="16" name="TextBox 15"/>
          <p:cNvSpPr txBox="1"/>
          <p:nvPr/>
        </p:nvSpPr>
        <p:spPr>
          <a:xfrm rot="17967503">
            <a:off x="9681135" y="2500307"/>
            <a:ext cx="1583570" cy="461665"/>
          </a:xfrm>
          <a:prstGeom prst="rect">
            <a:avLst/>
          </a:prstGeom>
          <a:noFill/>
        </p:spPr>
        <p:txBody>
          <a:bodyPr wrap="square" rtlCol="0">
            <a:spAutoFit/>
          </a:bodyPr>
          <a:lstStyle/>
          <a:p>
            <a:r>
              <a:rPr lang="en-US" sz="2400" dirty="0"/>
              <a:t>Cars</a:t>
            </a:r>
          </a:p>
        </p:txBody>
      </p:sp>
      <p:sp>
        <p:nvSpPr>
          <p:cNvPr id="17" name="TextBox 16"/>
          <p:cNvSpPr txBox="1"/>
          <p:nvPr/>
        </p:nvSpPr>
        <p:spPr>
          <a:xfrm rot="17967503">
            <a:off x="10365110" y="2446441"/>
            <a:ext cx="1823983" cy="461665"/>
          </a:xfrm>
          <a:prstGeom prst="rect">
            <a:avLst/>
          </a:prstGeom>
          <a:noFill/>
        </p:spPr>
        <p:txBody>
          <a:bodyPr wrap="square" rtlCol="0">
            <a:spAutoFit/>
          </a:bodyPr>
          <a:lstStyle/>
          <a:p>
            <a:r>
              <a:rPr lang="en-US" sz="2400" dirty="0"/>
              <a:t>Dark Knight</a:t>
            </a:r>
          </a:p>
        </p:txBody>
      </p:sp>
      <p:graphicFrame>
        <p:nvGraphicFramePr>
          <p:cNvPr id="9" name="Object 8"/>
          <p:cNvGraphicFramePr>
            <a:graphicFrameLocks noChangeAspect="1"/>
          </p:cNvGraphicFramePr>
          <p:nvPr>
            <p:extLst/>
          </p:nvPr>
        </p:nvGraphicFramePr>
        <p:xfrm>
          <a:off x="7676583" y="3369728"/>
          <a:ext cx="4110909" cy="3072876"/>
        </p:xfrm>
        <a:graphic>
          <a:graphicData uri="http://schemas.openxmlformats.org/presentationml/2006/ole">
            <mc:AlternateContent xmlns:mc="http://schemas.openxmlformats.org/markup-compatibility/2006">
              <mc:Choice xmlns:v="urn:schemas-microsoft-com:vml" Requires="v">
                <p:oleObj spid="_x0000_s25602" name="Equation" r:id="rId4" imgW="1143000" imgH="889000" progId="Equation.DSMT4">
                  <p:embed/>
                </p:oleObj>
              </mc:Choice>
              <mc:Fallback>
                <p:oleObj name="Equation" r:id="rId4" imgW="1143000" imgH="889000" progId="Equation.DSMT4">
                  <p:embed/>
                  <p:pic>
                    <p:nvPicPr>
                      <p:cNvPr id="9" name="Object 8"/>
                      <p:cNvPicPr>
                        <a:picLocks noChangeAspect="1" noChangeArrowheads="1"/>
                      </p:cNvPicPr>
                      <p:nvPr/>
                    </p:nvPicPr>
                    <p:blipFill>
                      <a:blip r:embed="rId5"/>
                      <a:srcRect/>
                      <a:stretch>
                        <a:fillRect/>
                      </a:stretch>
                    </p:blipFill>
                    <p:spPr bwMode="auto">
                      <a:xfrm>
                        <a:off x="7676583" y="3369728"/>
                        <a:ext cx="4110909" cy="307287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017522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10950" y="3605700"/>
            <a:ext cx="590846" cy="26633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ectangle 11"/>
          <p:cNvSpPr/>
          <p:nvPr/>
        </p:nvSpPr>
        <p:spPr>
          <a:xfrm>
            <a:off x="10642202" y="3590461"/>
            <a:ext cx="657433" cy="273663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TextBox 10"/>
          <p:cNvSpPr txBox="1"/>
          <p:nvPr/>
        </p:nvSpPr>
        <p:spPr>
          <a:xfrm>
            <a:off x="5270463" y="3467623"/>
            <a:ext cx="2823651" cy="2739211"/>
          </a:xfrm>
          <a:prstGeom prst="rect">
            <a:avLst/>
          </a:prstGeom>
          <a:noFill/>
        </p:spPr>
        <p:txBody>
          <a:bodyPr wrap="square" rtlCol="0">
            <a:spAutoFit/>
          </a:bodyPr>
          <a:lstStyle/>
          <a:p>
            <a:r>
              <a:rPr lang="en-US" sz="4300"/>
              <a:t>Carmen</a:t>
            </a:r>
          </a:p>
          <a:p>
            <a:r>
              <a:rPr lang="en-US" sz="4300"/>
              <a:t>Joseph</a:t>
            </a:r>
          </a:p>
          <a:p>
            <a:r>
              <a:rPr lang="en-US" sz="4300"/>
              <a:t>Leonore</a:t>
            </a:r>
          </a:p>
          <a:p>
            <a:r>
              <a:rPr lang="en-US" sz="4300"/>
              <a:t>Esmerelda</a:t>
            </a:r>
          </a:p>
        </p:txBody>
      </p:sp>
      <p:sp>
        <p:nvSpPr>
          <p:cNvPr id="13" name="Content Placeholder 7"/>
          <p:cNvSpPr txBox="1">
            <a:spLocks/>
          </p:cNvSpPr>
          <p:nvPr/>
        </p:nvSpPr>
        <p:spPr>
          <a:xfrm>
            <a:off x="277813" y="1625599"/>
            <a:ext cx="8595254" cy="4612747"/>
          </a:xfrm>
          <a:prstGeom prst="rect">
            <a:avLst/>
          </a:prstGeom>
        </p:spPr>
        <p:txBody>
          <a:bodyPr/>
          <a:lstStyle/>
          <a:p>
            <a:pPr marL="342783" marR="0" lvl="0" indent="-342783" algn="l" defTabSz="914088" rtl="0" eaLnBrk="1" fontAlgn="auto" latinLnBrk="0" hangingPunct="1">
              <a:lnSpc>
                <a:spcPct val="100000"/>
              </a:lnSpc>
              <a:spcBef>
                <a:spcPts val="1400"/>
              </a:spcBef>
              <a:spcAft>
                <a:spcPts val="0"/>
              </a:spcAft>
              <a:buClrTx/>
              <a:buSzTx/>
              <a:buFont typeface="Arial" pitchFamily="34" charset="0"/>
              <a:buChar char="•"/>
              <a:tabLst/>
              <a:defRPr/>
            </a:pP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Option 2: </a:t>
            </a:r>
            <a:r>
              <a:rPr lang="en-US" sz="3200" kern="0" dirty="0">
                <a:latin typeface="Segoe UI Light" panose="020B0502040204020203" pitchFamily="34" charset="0"/>
                <a:ea typeface="Segoe UI Light" panose="020B0502040204020203" pitchFamily="34" charset="0"/>
                <a:cs typeface="Segoe UI Light" panose="020B0502040204020203" pitchFamily="34" charset="0"/>
              </a:rPr>
              <a:t>Item</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-Based Collaborative Filtering: Fill in Joseph’s score for </a:t>
            </a:r>
            <a:r>
              <a:rPr lang="en-US" sz="3200" kern="0" noProof="0" dirty="0">
                <a:latin typeface="Segoe UI Light" panose="020B0502040204020203" pitchFamily="34" charset="0"/>
                <a:ea typeface="Segoe UI Light" panose="020B0502040204020203" pitchFamily="34" charset="0"/>
                <a:cs typeface="Segoe UI Light" panose="020B0502040204020203" pitchFamily="34" charset="0"/>
              </a:rPr>
              <a:t>Dark Knight</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using similar </a:t>
            </a:r>
            <a:r>
              <a:rPr kumimoji="0" lang="en-US" sz="3200" b="0" i="0" u="none" strike="noStrike" kern="0" cap="none" spc="0" normalizeH="0" baseline="0" noProof="0" dirty="0">
                <a:ln>
                  <a:noFill/>
                </a:ln>
                <a:solidFill>
                  <a:srgbClr val="0000FF"/>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items’</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ratings.</a:t>
            </a:r>
          </a:p>
        </p:txBody>
      </p:sp>
      <p:sp>
        <p:nvSpPr>
          <p:cNvPr id="14" name="TextBox 13"/>
          <p:cNvSpPr txBox="1"/>
          <p:nvPr/>
        </p:nvSpPr>
        <p:spPr>
          <a:xfrm rot="17967503">
            <a:off x="7920064" y="2568033"/>
            <a:ext cx="1583570" cy="461665"/>
          </a:xfrm>
          <a:prstGeom prst="rect">
            <a:avLst/>
          </a:prstGeom>
          <a:noFill/>
        </p:spPr>
        <p:txBody>
          <a:bodyPr wrap="square" rtlCol="0">
            <a:spAutoFit/>
          </a:bodyPr>
          <a:lstStyle/>
          <a:p>
            <a:r>
              <a:rPr lang="en-US" sz="2400" dirty="0"/>
              <a:t>Alien</a:t>
            </a:r>
          </a:p>
        </p:txBody>
      </p:sp>
      <p:sp>
        <p:nvSpPr>
          <p:cNvPr id="15" name="TextBox 14"/>
          <p:cNvSpPr txBox="1"/>
          <p:nvPr/>
        </p:nvSpPr>
        <p:spPr>
          <a:xfrm rot="17967503">
            <a:off x="8817532" y="2517236"/>
            <a:ext cx="1583570" cy="461665"/>
          </a:xfrm>
          <a:prstGeom prst="rect">
            <a:avLst/>
          </a:prstGeom>
          <a:noFill/>
        </p:spPr>
        <p:txBody>
          <a:bodyPr wrap="square" rtlCol="0">
            <a:spAutoFit/>
          </a:bodyPr>
          <a:lstStyle/>
          <a:p>
            <a:r>
              <a:rPr lang="en-US" sz="2400" dirty="0"/>
              <a:t>Bug’s Life</a:t>
            </a:r>
          </a:p>
        </p:txBody>
      </p:sp>
      <p:sp>
        <p:nvSpPr>
          <p:cNvPr id="16" name="TextBox 15"/>
          <p:cNvSpPr txBox="1"/>
          <p:nvPr/>
        </p:nvSpPr>
        <p:spPr>
          <a:xfrm rot="17967503">
            <a:off x="9681135" y="2500307"/>
            <a:ext cx="1583570" cy="461665"/>
          </a:xfrm>
          <a:prstGeom prst="rect">
            <a:avLst/>
          </a:prstGeom>
          <a:noFill/>
        </p:spPr>
        <p:txBody>
          <a:bodyPr wrap="square" rtlCol="0">
            <a:spAutoFit/>
          </a:bodyPr>
          <a:lstStyle/>
          <a:p>
            <a:r>
              <a:rPr lang="en-US" sz="2400" dirty="0"/>
              <a:t>Cars</a:t>
            </a:r>
          </a:p>
        </p:txBody>
      </p:sp>
      <p:sp>
        <p:nvSpPr>
          <p:cNvPr id="17" name="TextBox 16"/>
          <p:cNvSpPr txBox="1"/>
          <p:nvPr/>
        </p:nvSpPr>
        <p:spPr>
          <a:xfrm rot="17967503">
            <a:off x="10365110" y="2446441"/>
            <a:ext cx="1823983" cy="461665"/>
          </a:xfrm>
          <a:prstGeom prst="rect">
            <a:avLst/>
          </a:prstGeom>
          <a:noFill/>
        </p:spPr>
        <p:txBody>
          <a:bodyPr wrap="square" rtlCol="0">
            <a:spAutoFit/>
          </a:bodyPr>
          <a:lstStyle/>
          <a:p>
            <a:r>
              <a:rPr lang="en-US" sz="2400" dirty="0"/>
              <a:t>Dark Knight</a:t>
            </a:r>
          </a:p>
        </p:txBody>
      </p:sp>
      <p:sp>
        <p:nvSpPr>
          <p:cNvPr id="18" name="Rectangle 17"/>
          <p:cNvSpPr/>
          <p:nvPr/>
        </p:nvSpPr>
        <p:spPr>
          <a:xfrm>
            <a:off x="8189570" y="3561062"/>
            <a:ext cx="590846" cy="26633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aphicFrame>
        <p:nvGraphicFramePr>
          <p:cNvPr id="19" name="Object 18"/>
          <p:cNvGraphicFramePr>
            <a:graphicFrameLocks noChangeAspect="1"/>
          </p:cNvGraphicFramePr>
          <p:nvPr>
            <p:extLst/>
          </p:nvPr>
        </p:nvGraphicFramePr>
        <p:xfrm>
          <a:off x="7676583" y="3369728"/>
          <a:ext cx="4110909" cy="3072876"/>
        </p:xfrm>
        <a:graphic>
          <a:graphicData uri="http://schemas.openxmlformats.org/presentationml/2006/ole">
            <mc:AlternateContent xmlns:mc="http://schemas.openxmlformats.org/markup-compatibility/2006">
              <mc:Choice xmlns:v="urn:schemas-microsoft-com:vml" Requires="v">
                <p:oleObj spid="_x0000_s26626" name="Equation" r:id="rId4" imgW="1143000" imgH="889000" progId="Equation.DSMT4">
                  <p:embed/>
                </p:oleObj>
              </mc:Choice>
              <mc:Fallback>
                <p:oleObj name="Equation" r:id="rId4" imgW="1143000" imgH="889000" progId="Equation.DSMT4">
                  <p:embed/>
                  <p:pic>
                    <p:nvPicPr>
                      <p:cNvPr id="19" name="Object 18"/>
                      <p:cNvPicPr>
                        <a:picLocks noChangeAspect="1" noChangeArrowheads="1"/>
                      </p:cNvPicPr>
                      <p:nvPr/>
                    </p:nvPicPr>
                    <p:blipFill>
                      <a:blip r:embed="rId5"/>
                      <a:srcRect/>
                      <a:stretch>
                        <a:fillRect/>
                      </a:stretch>
                    </p:blipFill>
                    <p:spPr bwMode="auto">
                      <a:xfrm>
                        <a:off x="7676583" y="3369728"/>
                        <a:ext cx="4110909" cy="307287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70372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79412" y="2245253"/>
            <a:ext cx="11558587" cy="4612747"/>
          </a:xfrm>
        </p:spPr>
        <p:txBody>
          <a:bodyPr/>
          <a:lstStyle/>
          <a:p>
            <a:r>
              <a:rPr lang="en-US" dirty="0"/>
              <a:t>Tricky to evaluate the quality of a clustering. No ground truth.</a:t>
            </a:r>
          </a:p>
          <a:p>
            <a:pPr marL="0" indent="0">
              <a:buNone/>
            </a:pP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Item-Based Collaborative Filtering &amp; Correlation</a:t>
            </a:r>
          </a:p>
        </p:txBody>
      </p:sp>
      <p:sp>
        <p:nvSpPr>
          <p:cNvPr id="6" name="Content Placeholder 5"/>
          <p:cNvSpPr>
            <a:spLocks noGrp="1"/>
          </p:cNvSpPr>
          <p:nvPr>
            <p:ph sz="quarter" idx="10"/>
          </p:nvPr>
        </p:nvSpPr>
        <p:spPr/>
        <p:txBody>
          <a:bodyPr/>
          <a:lstStyle/>
          <a:p>
            <a:r>
              <a:rPr lang="en-US" dirty="0"/>
              <a:t>Benefits of this approach: Easy, supposedly in practice item-item similarities are more robust than user-user similarities</a:t>
            </a:r>
          </a:p>
          <a:p>
            <a:r>
              <a:rPr lang="en-US" dirty="0"/>
              <a:t>Disadvantages: Again could have poor estimates for unpopular items.</a:t>
            </a:r>
          </a:p>
          <a:p>
            <a:r>
              <a:rPr lang="en-US" dirty="0"/>
              <a:t>Doesn’t take into account how similar the users are to the current one.</a:t>
            </a:r>
          </a:p>
          <a:p>
            <a:endParaRPr lang="en-US" dirty="0"/>
          </a:p>
        </p:txBody>
      </p:sp>
    </p:spTree>
    <p:extLst>
      <p:ext uri="{BB962C8B-B14F-4D97-AF65-F5344CB8AC3E}">
        <p14:creationId xmlns:p14="http://schemas.microsoft.com/office/powerpoint/2010/main" val="20749802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r>
              <a:rPr lang="en-GB" dirty="0"/>
              <a:t>Matrix Factorization</a:t>
            </a:r>
          </a:p>
        </p:txBody>
      </p:sp>
    </p:spTree>
    <p:extLst>
      <p:ext uri="{BB962C8B-B14F-4D97-AF65-F5344CB8AC3E}">
        <p14:creationId xmlns:p14="http://schemas.microsoft.com/office/powerpoint/2010/main" val="4118644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2859088" y="2293938"/>
          <a:ext cx="3656012" cy="1143000"/>
        </p:xfrm>
        <a:graphic>
          <a:graphicData uri="http://schemas.openxmlformats.org/presentationml/2006/ole">
            <mc:AlternateContent xmlns:mc="http://schemas.openxmlformats.org/markup-compatibility/2006">
              <mc:Choice xmlns:v="urn:schemas-microsoft-com:vml" Requires="v">
                <p:oleObj spid="_x0000_s27650" name="Equation" r:id="rId4" imgW="1016000" imgH="330200" progId="Equation.3">
                  <p:embed/>
                </p:oleObj>
              </mc:Choice>
              <mc:Fallback>
                <p:oleObj name="Equation" r:id="rId4" imgW="1016000" imgH="330200" progId="Equation.3">
                  <p:embed/>
                  <p:pic>
                    <p:nvPicPr>
                      <p:cNvPr id="10" name="Object 9"/>
                      <p:cNvPicPr>
                        <a:picLocks noChangeAspect="1" noChangeArrowheads="1"/>
                      </p:cNvPicPr>
                      <p:nvPr/>
                    </p:nvPicPr>
                    <p:blipFill>
                      <a:blip r:embed="rId5"/>
                      <a:srcRect/>
                      <a:stretch>
                        <a:fillRect/>
                      </a:stretch>
                    </p:blipFill>
                    <p:spPr bwMode="auto">
                      <a:xfrm>
                        <a:off x="2859088" y="2293938"/>
                        <a:ext cx="3656012"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61400" y="2325183"/>
            <a:ext cx="2823651" cy="754053"/>
          </a:xfrm>
          <a:prstGeom prst="rect">
            <a:avLst/>
          </a:prstGeom>
          <a:noFill/>
        </p:spPr>
        <p:txBody>
          <a:bodyPr wrap="square" rtlCol="0">
            <a:spAutoFit/>
          </a:bodyPr>
          <a:lstStyle/>
          <a:p>
            <a:r>
              <a:rPr lang="en-US" sz="4300" dirty="0"/>
              <a:t>Carmen</a:t>
            </a:r>
          </a:p>
        </p:txBody>
      </p:sp>
      <p:sp>
        <p:nvSpPr>
          <p:cNvPr id="3" name="Title 2"/>
          <p:cNvSpPr>
            <a:spLocks noGrp="1"/>
          </p:cNvSpPr>
          <p:nvPr>
            <p:ph type="title"/>
          </p:nvPr>
        </p:nvSpPr>
        <p:spPr/>
        <p:txBody>
          <a:bodyPr/>
          <a:lstStyle/>
          <a:p>
            <a:r>
              <a:rPr lang="en-US" dirty="0"/>
              <a:t>Matrix Factorization</a:t>
            </a:r>
          </a:p>
        </p:txBody>
      </p:sp>
      <p:sp>
        <p:nvSpPr>
          <p:cNvPr id="19" name="TextBox 18"/>
          <p:cNvSpPr txBox="1"/>
          <p:nvPr/>
        </p:nvSpPr>
        <p:spPr>
          <a:xfrm rot="17967503">
            <a:off x="3026330" y="1518168"/>
            <a:ext cx="1583570" cy="461665"/>
          </a:xfrm>
          <a:prstGeom prst="rect">
            <a:avLst/>
          </a:prstGeom>
          <a:noFill/>
        </p:spPr>
        <p:txBody>
          <a:bodyPr wrap="square" rtlCol="0">
            <a:spAutoFit/>
          </a:bodyPr>
          <a:lstStyle/>
          <a:p>
            <a:r>
              <a:rPr lang="en-US" sz="2400" dirty="0"/>
              <a:t>Aliens</a:t>
            </a:r>
          </a:p>
        </p:txBody>
      </p:sp>
      <p:sp>
        <p:nvSpPr>
          <p:cNvPr id="20" name="TextBox 19"/>
          <p:cNvSpPr txBox="1"/>
          <p:nvPr/>
        </p:nvSpPr>
        <p:spPr>
          <a:xfrm rot="17967503">
            <a:off x="3839133" y="1568969"/>
            <a:ext cx="1583570" cy="461665"/>
          </a:xfrm>
          <a:prstGeom prst="rect">
            <a:avLst/>
          </a:prstGeom>
          <a:noFill/>
        </p:spPr>
        <p:txBody>
          <a:bodyPr wrap="square" rtlCol="0">
            <a:spAutoFit/>
          </a:bodyPr>
          <a:lstStyle/>
          <a:p>
            <a:r>
              <a:rPr lang="en-US" sz="2400" dirty="0"/>
              <a:t>Bug’s Life</a:t>
            </a:r>
          </a:p>
        </p:txBody>
      </p:sp>
      <p:sp>
        <p:nvSpPr>
          <p:cNvPr id="21" name="TextBox 20"/>
          <p:cNvSpPr txBox="1"/>
          <p:nvPr/>
        </p:nvSpPr>
        <p:spPr>
          <a:xfrm rot="17967503">
            <a:off x="4702736" y="1552040"/>
            <a:ext cx="1583570" cy="461665"/>
          </a:xfrm>
          <a:prstGeom prst="rect">
            <a:avLst/>
          </a:prstGeom>
          <a:noFill/>
        </p:spPr>
        <p:txBody>
          <a:bodyPr wrap="square" rtlCol="0">
            <a:spAutoFit/>
          </a:bodyPr>
          <a:lstStyle/>
          <a:p>
            <a:r>
              <a:rPr lang="en-US" sz="2400" dirty="0"/>
              <a:t>Cars</a:t>
            </a:r>
          </a:p>
        </p:txBody>
      </p:sp>
      <p:sp>
        <p:nvSpPr>
          <p:cNvPr id="22" name="TextBox 21"/>
          <p:cNvSpPr txBox="1"/>
          <p:nvPr/>
        </p:nvSpPr>
        <p:spPr>
          <a:xfrm rot="17967503">
            <a:off x="5386711" y="1498174"/>
            <a:ext cx="1823983" cy="461665"/>
          </a:xfrm>
          <a:prstGeom prst="rect">
            <a:avLst/>
          </a:prstGeom>
          <a:noFill/>
        </p:spPr>
        <p:txBody>
          <a:bodyPr wrap="square" rtlCol="0">
            <a:spAutoFit/>
          </a:bodyPr>
          <a:lstStyle/>
          <a:p>
            <a:r>
              <a:rPr lang="en-US" sz="2400" dirty="0"/>
              <a:t>Dark Knight</a:t>
            </a:r>
          </a:p>
        </p:txBody>
      </p:sp>
    </p:spTree>
    <p:extLst>
      <p:ext uri="{BB962C8B-B14F-4D97-AF65-F5344CB8AC3E}">
        <p14:creationId xmlns:p14="http://schemas.microsoft.com/office/powerpoint/2010/main" val="36335237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2859088" y="2293938"/>
          <a:ext cx="3656012" cy="1143000"/>
        </p:xfrm>
        <a:graphic>
          <a:graphicData uri="http://schemas.openxmlformats.org/presentationml/2006/ole">
            <mc:AlternateContent xmlns:mc="http://schemas.openxmlformats.org/markup-compatibility/2006">
              <mc:Choice xmlns:v="urn:schemas-microsoft-com:vml" Requires="v">
                <p:oleObj spid="_x0000_s28674" name="Equation" r:id="rId4" imgW="1016000" imgH="330200" progId="Equation.3">
                  <p:embed/>
                </p:oleObj>
              </mc:Choice>
              <mc:Fallback>
                <p:oleObj name="Equation" r:id="rId4" imgW="1016000" imgH="330200" progId="Equation.3">
                  <p:embed/>
                  <p:pic>
                    <p:nvPicPr>
                      <p:cNvPr id="10" name="Object 9"/>
                      <p:cNvPicPr>
                        <a:picLocks noChangeAspect="1" noChangeArrowheads="1"/>
                      </p:cNvPicPr>
                      <p:nvPr/>
                    </p:nvPicPr>
                    <p:blipFill>
                      <a:blip r:embed="rId5"/>
                      <a:srcRect/>
                      <a:stretch>
                        <a:fillRect/>
                      </a:stretch>
                    </p:blipFill>
                    <p:spPr bwMode="auto">
                      <a:xfrm>
                        <a:off x="2859088" y="2293938"/>
                        <a:ext cx="3656012"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61400" y="2325183"/>
            <a:ext cx="2823651" cy="754053"/>
          </a:xfrm>
          <a:prstGeom prst="rect">
            <a:avLst/>
          </a:prstGeom>
          <a:noFill/>
        </p:spPr>
        <p:txBody>
          <a:bodyPr wrap="square" rtlCol="0">
            <a:spAutoFit/>
          </a:bodyPr>
          <a:lstStyle/>
          <a:p>
            <a:r>
              <a:rPr lang="en-US" sz="4300" dirty="0"/>
              <a:t>Carmen</a:t>
            </a:r>
          </a:p>
        </p:txBody>
      </p:sp>
      <p:sp>
        <p:nvSpPr>
          <p:cNvPr id="3" name="Title 2"/>
          <p:cNvSpPr>
            <a:spLocks noGrp="1"/>
          </p:cNvSpPr>
          <p:nvPr>
            <p:ph type="title"/>
          </p:nvPr>
        </p:nvSpPr>
        <p:spPr/>
        <p:txBody>
          <a:bodyPr/>
          <a:lstStyle/>
          <a:p>
            <a:r>
              <a:rPr lang="en-US" dirty="0"/>
              <a:t>Matrix Factorization</a:t>
            </a:r>
          </a:p>
        </p:txBody>
      </p:sp>
      <p:sp>
        <p:nvSpPr>
          <p:cNvPr id="19" name="TextBox 18"/>
          <p:cNvSpPr txBox="1"/>
          <p:nvPr/>
        </p:nvSpPr>
        <p:spPr>
          <a:xfrm rot="17967503">
            <a:off x="3026330" y="1518168"/>
            <a:ext cx="1583570" cy="461665"/>
          </a:xfrm>
          <a:prstGeom prst="rect">
            <a:avLst/>
          </a:prstGeom>
          <a:noFill/>
        </p:spPr>
        <p:txBody>
          <a:bodyPr wrap="square" rtlCol="0">
            <a:spAutoFit/>
          </a:bodyPr>
          <a:lstStyle/>
          <a:p>
            <a:r>
              <a:rPr lang="en-US" sz="2400" dirty="0"/>
              <a:t>Aliens</a:t>
            </a:r>
          </a:p>
        </p:txBody>
      </p:sp>
      <p:sp>
        <p:nvSpPr>
          <p:cNvPr id="20" name="TextBox 19"/>
          <p:cNvSpPr txBox="1"/>
          <p:nvPr/>
        </p:nvSpPr>
        <p:spPr>
          <a:xfrm rot="17967503">
            <a:off x="3839133" y="1568969"/>
            <a:ext cx="1583570" cy="461665"/>
          </a:xfrm>
          <a:prstGeom prst="rect">
            <a:avLst/>
          </a:prstGeom>
          <a:noFill/>
        </p:spPr>
        <p:txBody>
          <a:bodyPr wrap="square" rtlCol="0">
            <a:spAutoFit/>
          </a:bodyPr>
          <a:lstStyle/>
          <a:p>
            <a:r>
              <a:rPr lang="en-US" sz="2400" dirty="0"/>
              <a:t>Bug’s Life</a:t>
            </a:r>
          </a:p>
        </p:txBody>
      </p:sp>
      <p:sp>
        <p:nvSpPr>
          <p:cNvPr id="21" name="TextBox 20"/>
          <p:cNvSpPr txBox="1"/>
          <p:nvPr/>
        </p:nvSpPr>
        <p:spPr>
          <a:xfrm rot="17967503">
            <a:off x="4702736" y="1552040"/>
            <a:ext cx="1583570" cy="461665"/>
          </a:xfrm>
          <a:prstGeom prst="rect">
            <a:avLst/>
          </a:prstGeom>
          <a:noFill/>
        </p:spPr>
        <p:txBody>
          <a:bodyPr wrap="square" rtlCol="0">
            <a:spAutoFit/>
          </a:bodyPr>
          <a:lstStyle/>
          <a:p>
            <a:r>
              <a:rPr lang="en-US" sz="2400" dirty="0"/>
              <a:t>Cars</a:t>
            </a:r>
          </a:p>
        </p:txBody>
      </p:sp>
      <p:sp>
        <p:nvSpPr>
          <p:cNvPr id="22" name="TextBox 21"/>
          <p:cNvSpPr txBox="1"/>
          <p:nvPr/>
        </p:nvSpPr>
        <p:spPr>
          <a:xfrm rot="17967503">
            <a:off x="5386711" y="1498174"/>
            <a:ext cx="1823983" cy="461665"/>
          </a:xfrm>
          <a:prstGeom prst="rect">
            <a:avLst/>
          </a:prstGeom>
          <a:noFill/>
        </p:spPr>
        <p:txBody>
          <a:bodyPr wrap="square" rtlCol="0">
            <a:spAutoFit/>
          </a:bodyPr>
          <a:lstStyle/>
          <a:p>
            <a:r>
              <a:rPr lang="en-US" sz="2400" dirty="0"/>
              <a:t>Dark Knight</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28675" name="Equation" r:id="rId6" imgW="584200" imgH="330200" progId="Equation.3">
                  <p:embed/>
                </p:oleObj>
              </mc:Choice>
              <mc:Fallback>
                <p:oleObj name="Equation" r:id="rId6" imgW="584200" imgH="330200" progId="Equation.3">
                  <p:embed/>
                  <p:pic>
                    <p:nvPicPr>
                      <p:cNvPr id="23" name="Object 22"/>
                      <p:cNvPicPr>
                        <a:picLocks noChangeAspect="1" noChangeArrowheads="1"/>
                      </p:cNvPicPr>
                      <p:nvPr/>
                    </p:nvPicPr>
                    <p:blipFill>
                      <a:blip r:embed="rId7"/>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spTree>
    <p:extLst>
      <p:ext uri="{BB962C8B-B14F-4D97-AF65-F5344CB8AC3E}">
        <p14:creationId xmlns:p14="http://schemas.microsoft.com/office/powerpoint/2010/main" val="12812732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29698" name="Equation" r:id="rId4" imgW="584200" imgH="330200" progId="Equation.3">
                  <p:embed/>
                </p:oleObj>
              </mc:Choice>
              <mc:Fallback>
                <p:oleObj name="Equation" r:id="rId4" imgW="584200" imgH="330200" progId="Equation.3">
                  <p:embed/>
                  <p:pic>
                    <p:nvPicPr>
                      <p:cNvPr id="23" name="Object 22"/>
                      <p:cNvPicPr>
                        <a:picLocks noChangeAspect="1" noChangeArrowheads="1"/>
                      </p:cNvPicPr>
                      <p:nvPr/>
                    </p:nvPicPr>
                    <p:blipFill>
                      <a:blip r:embed="rId5"/>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29699" name="Equation" r:id="rId6" imgW="711200" imgH="520700" progId="Equation.3">
                  <p:embed/>
                </p:oleObj>
              </mc:Choice>
              <mc:Fallback>
                <p:oleObj name="Equation" r:id="rId6" imgW="711200" imgH="520700" progId="Equation.3">
                  <p:embed/>
                  <p:pic>
                    <p:nvPicPr>
                      <p:cNvPr id="15" name="Object 14"/>
                      <p:cNvPicPr>
                        <a:picLocks noChangeAspect="1" noChangeArrowheads="1"/>
                      </p:cNvPicPr>
                      <p:nvPr/>
                    </p:nvPicPr>
                    <p:blipFill>
                      <a:blip r:embed="rId7"/>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Tree>
    <p:extLst>
      <p:ext uri="{BB962C8B-B14F-4D97-AF65-F5344CB8AC3E}">
        <p14:creationId xmlns:p14="http://schemas.microsoft.com/office/powerpoint/2010/main" val="528266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30722" name="Equation" r:id="rId4" imgW="584200" imgH="330200" progId="Equation.3">
                  <p:embed/>
                </p:oleObj>
              </mc:Choice>
              <mc:Fallback>
                <p:oleObj name="Equation" r:id="rId4" imgW="584200" imgH="330200" progId="Equation.3">
                  <p:embed/>
                  <p:pic>
                    <p:nvPicPr>
                      <p:cNvPr id="23" name="Object 22"/>
                      <p:cNvPicPr>
                        <a:picLocks noChangeAspect="1" noChangeArrowheads="1"/>
                      </p:cNvPicPr>
                      <p:nvPr/>
                    </p:nvPicPr>
                    <p:blipFill>
                      <a:blip r:embed="rId5"/>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30723" name="Equation" r:id="rId6" imgW="711200" imgH="520700" progId="Equation.3">
                  <p:embed/>
                </p:oleObj>
              </mc:Choice>
              <mc:Fallback>
                <p:oleObj name="Equation" r:id="rId6" imgW="711200" imgH="520700" progId="Equation.3">
                  <p:embed/>
                  <p:pic>
                    <p:nvPicPr>
                      <p:cNvPr id="15" name="Object 14"/>
                      <p:cNvPicPr>
                        <a:picLocks noChangeAspect="1" noChangeArrowheads="1"/>
                      </p:cNvPicPr>
                      <p:nvPr/>
                    </p:nvPicPr>
                    <p:blipFill>
                      <a:blip r:embed="rId7"/>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 </a:t>
            </a:r>
          </a:p>
        </p:txBody>
      </p:sp>
      <p:graphicFrame>
        <p:nvGraphicFramePr>
          <p:cNvPr id="28" name="Object 27"/>
          <p:cNvGraphicFramePr>
            <a:graphicFrameLocks noChangeAspect="1"/>
          </p:cNvGraphicFramePr>
          <p:nvPr>
            <p:extLst/>
          </p:nvPr>
        </p:nvGraphicFramePr>
        <p:xfrm>
          <a:off x="5746748" y="5772032"/>
          <a:ext cx="2872318" cy="1085968"/>
        </p:xfrm>
        <a:graphic>
          <a:graphicData uri="http://schemas.openxmlformats.org/presentationml/2006/ole">
            <mc:AlternateContent xmlns:mc="http://schemas.openxmlformats.org/markup-compatibility/2006">
              <mc:Choice xmlns:v="urn:schemas-microsoft-com:vml" Requires="v">
                <p:oleObj spid="_x0000_s30724" name="Equation" r:id="rId8" imgW="1003300" imgH="393700" progId="Equation.3">
                  <p:embed/>
                </p:oleObj>
              </mc:Choice>
              <mc:Fallback>
                <p:oleObj name="Equation" r:id="rId8" imgW="1003300" imgH="393700" progId="Equation.3">
                  <p:embed/>
                  <p:pic>
                    <p:nvPicPr>
                      <p:cNvPr id="28" name="Object 27"/>
                      <p:cNvPicPr>
                        <a:picLocks noChangeAspect="1" noChangeArrowheads="1"/>
                      </p:cNvPicPr>
                      <p:nvPr/>
                    </p:nvPicPr>
                    <p:blipFill>
                      <a:blip r:embed="rId9"/>
                      <a:srcRect/>
                      <a:stretch>
                        <a:fillRect/>
                      </a:stretch>
                    </p:blipFill>
                    <p:spPr bwMode="auto">
                      <a:xfrm>
                        <a:off x="5746748" y="5772032"/>
                        <a:ext cx="2872318" cy="1085968"/>
                      </a:xfrm>
                      <a:prstGeom prst="rect">
                        <a:avLst/>
                      </a:prstGeom>
                      <a:noFill/>
                      <a:extLst/>
                    </p:spPr>
                  </p:pic>
                </p:oleObj>
              </mc:Fallback>
            </mc:AlternateContent>
          </a:graphicData>
        </a:graphic>
      </p:graphicFrame>
    </p:spTree>
    <p:extLst>
      <p:ext uri="{BB962C8B-B14F-4D97-AF65-F5344CB8AC3E}">
        <p14:creationId xmlns:p14="http://schemas.microsoft.com/office/powerpoint/2010/main" val="41209144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2859088" y="2293938"/>
          <a:ext cx="3656012" cy="1143000"/>
        </p:xfrm>
        <a:graphic>
          <a:graphicData uri="http://schemas.openxmlformats.org/presentationml/2006/ole">
            <mc:AlternateContent xmlns:mc="http://schemas.openxmlformats.org/markup-compatibility/2006">
              <mc:Choice xmlns:v="urn:schemas-microsoft-com:vml" Requires="v">
                <p:oleObj spid="_x0000_s31746" name="Equation" r:id="rId4" imgW="1016000" imgH="330200" progId="Equation.3">
                  <p:embed/>
                </p:oleObj>
              </mc:Choice>
              <mc:Fallback>
                <p:oleObj name="Equation" r:id="rId4" imgW="1016000" imgH="330200" progId="Equation.3">
                  <p:embed/>
                  <p:pic>
                    <p:nvPicPr>
                      <p:cNvPr id="10" name="Object 9"/>
                      <p:cNvPicPr>
                        <a:picLocks noChangeAspect="1" noChangeArrowheads="1"/>
                      </p:cNvPicPr>
                      <p:nvPr/>
                    </p:nvPicPr>
                    <p:blipFill>
                      <a:blip r:embed="rId5"/>
                      <a:srcRect/>
                      <a:stretch>
                        <a:fillRect/>
                      </a:stretch>
                    </p:blipFill>
                    <p:spPr bwMode="auto">
                      <a:xfrm>
                        <a:off x="2859088" y="2293938"/>
                        <a:ext cx="3656012"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61400" y="2325183"/>
            <a:ext cx="2823651" cy="754053"/>
          </a:xfrm>
          <a:prstGeom prst="rect">
            <a:avLst/>
          </a:prstGeom>
          <a:noFill/>
        </p:spPr>
        <p:txBody>
          <a:bodyPr wrap="square" rtlCol="0">
            <a:spAutoFit/>
          </a:bodyPr>
          <a:lstStyle/>
          <a:p>
            <a:r>
              <a:rPr lang="en-US" sz="4300" dirty="0"/>
              <a:t>Carmen</a:t>
            </a:r>
          </a:p>
        </p:txBody>
      </p:sp>
      <p:sp>
        <p:nvSpPr>
          <p:cNvPr id="3" name="Title 2"/>
          <p:cNvSpPr>
            <a:spLocks noGrp="1"/>
          </p:cNvSpPr>
          <p:nvPr>
            <p:ph type="title"/>
          </p:nvPr>
        </p:nvSpPr>
        <p:spPr/>
        <p:txBody>
          <a:bodyPr/>
          <a:lstStyle/>
          <a:p>
            <a:r>
              <a:rPr lang="en-US" dirty="0"/>
              <a:t>Matrix Factorization</a:t>
            </a:r>
          </a:p>
        </p:txBody>
      </p:sp>
      <p:sp>
        <p:nvSpPr>
          <p:cNvPr id="19" name="TextBox 18"/>
          <p:cNvSpPr txBox="1"/>
          <p:nvPr/>
        </p:nvSpPr>
        <p:spPr>
          <a:xfrm rot="17967503">
            <a:off x="3026330" y="1518168"/>
            <a:ext cx="1583570" cy="461665"/>
          </a:xfrm>
          <a:prstGeom prst="rect">
            <a:avLst/>
          </a:prstGeom>
          <a:noFill/>
        </p:spPr>
        <p:txBody>
          <a:bodyPr wrap="square" rtlCol="0">
            <a:spAutoFit/>
          </a:bodyPr>
          <a:lstStyle/>
          <a:p>
            <a:r>
              <a:rPr lang="en-US" sz="2400" dirty="0"/>
              <a:t>Aliens</a:t>
            </a:r>
          </a:p>
        </p:txBody>
      </p:sp>
      <p:sp>
        <p:nvSpPr>
          <p:cNvPr id="20" name="TextBox 19"/>
          <p:cNvSpPr txBox="1"/>
          <p:nvPr/>
        </p:nvSpPr>
        <p:spPr>
          <a:xfrm rot="17967503">
            <a:off x="3839133" y="1568969"/>
            <a:ext cx="1583570" cy="461665"/>
          </a:xfrm>
          <a:prstGeom prst="rect">
            <a:avLst/>
          </a:prstGeom>
          <a:noFill/>
        </p:spPr>
        <p:txBody>
          <a:bodyPr wrap="square" rtlCol="0">
            <a:spAutoFit/>
          </a:bodyPr>
          <a:lstStyle/>
          <a:p>
            <a:r>
              <a:rPr lang="en-US" sz="2400" dirty="0"/>
              <a:t>Bug’s Life</a:t>
            </a:r>
          </a:p>
        </p:txBody>
      </p:sp>
      <p:sp>
        <p:nvSpPr>
          <p:cNvPr id="21" name="TextBox 20"/>
          <p:cNvSpPr txBox="1"/>
          <p:nvPr/>
        </p:nvSpPr>
        <p:spPr>
          <a:xfrm rot="17967503">
            <a:off x="4702736" y="1552040"/>
            <a:ext cx="1583570" cy="461665"/>
          </a:xfrm>
          <a:prstGeom prst="rect">
            <a:avLst/>
          </a:prstGeom>
          <a:noFill/>
        </p:spPr>
        <p:txBody>
          <a:bodyPr wrap="square" rtlCol="0">
            <a:spAutoFit/>
          </a:bodyPr>
          <a:lstStyle/>
          <a:p>
            <a:r>
              <a:rPr lang="en-US" sz="2400" dirty="0"/>
              <a:t>Cars</a:t>
            </a:r>
          </a:p>
        </p:txBody>
      </p:sp>
      <p:sp>
        <p:nvSpPr>
          <p:cNvPr id="22" name="TextBox 21"/>
          <p:cNvSpPr txBox="1"/>
          <p:nvPr/>
        </p:nvSpPr>
        <p:spPr>
          <a:xfrm rot="17967503">
            <a:off x="5386711" y="1498174"/>
            <a:ext cx="1823983" cy="461665"/>
          </a:xfrm>
          <a:prstGeom prst="rect">
            <a:avLst/>
          </a:prstGeom>
          <a:noFill/>
        </p:spPr>
        <p:txBody>
          <a:bodyPr wrap="square" rtlCol="0">
            <a:spAutoFit/>
          </a:bodyPr>
          <a:lstStyle/>
          <a:p>
            <a:r>
              <a:rPr lang="en-US" sz="2400" dirty="0"/>
              <a:t>Dark Knight</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31747" name="Equation" r:id="rId6" imgW="584200" imgH="330200" progId="Equation.3">
                  <p:embed/>
                </p:oleObj>
              </mc:Choice>
              <mc:Fallback>
                <p:oleObj name="Equation" r:id="rId6" imgW="584200" imgH="330200" progId="Equation.3">
                  <p:embed/>
                  <p:pic>
                    <p:nvPicPr>
                      <p:cNvPr id="23" name="Object 22"/>
                      <p:cNvPicPr>
                        <a:picLocks noChangeAspect="1" noChangeArrowheads="1"/>
                      </p:cNvPicPr>
                      <p:nvPr/>
                    </p:nvPicPr>
                    <p:blipFill>
                      <a:blip r:embed="rId7"/>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31748" name="Equation" r:id="rId8" imgW="711200" imgH="520700" progId="Equation.3">
                  <p:embed/>
                </p:oleObj>
              </mc:Choice>
              <mc:Fallback>
                <p:oleObj name="Equation" r:id="rId8" imgW="711200" imgH="520700" progId="Equation.3">
                  <p:embed/>
                  <p:pic>
                    <p:nvPicPr>
                      <p:cNvPr id="15" name="Object 14"/>
                      <p:cNvPicPr>
                        <a:picLocks noChangeAspect="1" noChangeArrowheads="1"/>
                      </p:cNvPicPr>
                      <p:nvPr/>
                    </p:nvPicPr>
                    <p:blipFill>
                      <a:blip r:embed="rId9"/>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a:t>
            </a:r>
          </a:p>
        </p:txBody>
      </p:sp>
      <p:graphicFrame>
        <p:nvGraphicFramePr>
          <p:cNvPr id="28" name="Object 27"/>
          <p:cNvGraphicFramePr>
            <a:graphicFrameLocks noChangeAspect="1"/>
          </p:cNvGraphicFramePr>
          <p:nvPr>
            <p:extLst/>
          </p:nvPr>
        </p:nvGraphicFramePr>
        <p:xfrm>
          <a:off x="5746748" y="5772032"/>
          <a:ext cx="2872318" cy="1085968"/>
        </p:xfrm>
        <a:graphic>
          <a:graphicData uri="http://schemas.openxmlformats.org/presentationml/2006/ole">
            <mc:AlternateContent xmlns:mc="http://schemas.openxmlformats.org/markup-compatibility/2006">
              <mc:Choice xmlns:v="urn:schemas-microsoft-com:vml" Requires="v">
                <p:oleObj spid="_x0000_s31749" name="Equation" r:id="rId10" imgW="1003300" imgH="393700" progId="Equation.3">
                  <p:embed/>
                </p:oleObj>
              </mc:Choice>
              <mc:Fallback>
                <p:oleObj name="Equation" r:id="rId10" imgW="1003300" imgH="393700" progId="Equation.3">
                  <p:embed/>
                  <p:pic>
                    <p:nvPicPr>
                      <p:cNvPr id="28" name="Object 27"/>
                      <p:cNvPicPr>
                        <a:picLocks noChangeAspect="1" noChangeArrowheads="1"/>
                      </p:cNvPicPr>
                      <p:nvPr/>
                    </p:nvPicPr>
                    <p:blipFill>
                      <a:blip r:embed="rId11"/>
                      <a:srcRect/>
                      <a:stretch>
                        <a:fillRect/>
                      </a:stretch>
                    </p:blipFill>
                    <p:spPr bwMode="auto">
                      <a:xfrm>
                        <a:off x="5746748" y="5772032"/>
                        <a:ext cx="2872318" cy="1085968"/>
                      </a:xfrm>
                      <a:prstGeom prst="rect">
                        <a:avLst/>
                      </a:prstGeom>
                      <a:noFill/>
                      <a:extLst/>
                    </p:spPr>
                  </p:pic>
                </p:oleObj>
              </mc:Fallback>
            </mc:AlternateContent>
          </a:graphicData>
        </a:graphic>
      </p:graphicFrame>
    </p:spTree>
    <p:extLst>
      <p:ext uri="{BB962C8B-B14F-4D97-AF65-F5344CB8AC3E}">
        <p14:creationId xmlns:p14="http://schemas.microsoft.com/office/powerpoint/2010/main" val="34209234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2962275" y="2366906"/>
          <a:ext cx="7773458" cy="883766"/>
        </p:xfrm>
        <a:graphic>
          <a:graphicData uri="http://schemas.openxmlformats.org/presentationml/2006/ole">
            <mc:AlternateContent xmlns:mc="http://schemas.openxmlformats.org/markup-compatibility/2006">
              <mc:Choice xmlns:v="urn:schemas-microsoft-com:vml" Requires="v">
                <p:oleObj spid="_x0000_s32770" name="Equation" r:id="rId4" imgW="2794000" imgH="330200" progId="Equation.3">
                  <p:embed/>
                </p:oleObj>
              </mc:Choice>
              <mc:Fallback>
                <p:oleObj name="Equation" r:id="rId4" imgW="2794000" imgH="330200" progId="Equation.3">
                  <p:embed/>
                  <p:pic>
                    <p:nvPicPr>
                      <p:cNvPr id="10" name="Object 9"/>
                      <p:cNvPicPr>
                        <a:picLocks noChangeAspect="1" noChangeArrowheads="1"/>
                      </p:cNvPicPr>
                      <p:nvPr/>
                    </p:nvPicPr>
                    <p:blipFill>
                      <a:blip r:embed="rId5"/>
                      <a:srcRect/>
                      <a:stretch>
                        <a:fillRect/>
                      </a:stretch>
                    </p:blipFill>
                    <p:spPr bwMode="auto">
                      <a:xfrm>
                        <a:off x="2962275" y="2366906"/>
                        <a:ext cx="7773458" cy="883766"/>
                      </a:xfrm>
                      <a:prstGeom prst="rect">
                        <a:avLst/>
                      </a:prstGeom>
                      <a:noFill/>
                      <a:extLst/>
                    </p:spPr>
                  </p:pic>
                </p:oleObj>
              </mc:Fallback>
            </mc:AlternateContent>
          </a:graphicData>
        </a:graphic>
      </p:graphicFrame>
      <p:sp>
        <p:nvSpPr>
          <p:cNvPr id="11" name="TextBox 10"/>
          <p:cNvSpPr txBox="1"/>
          <p:nvPr/>
        </p:nvSpPr>
        <p:spPr>
          <a:xfrm>
            <a:off x="461400" y="2325183"/>
            <a:ext cx="2823651" cy="754053"/>
          </a:xfrm>
          <a:prstGeom prst="rect">
            <a:avLst/>
          </a:prstGeom>
          <a:noFill/>
        </p:spPr>
        <p:txBody>
          <a:bodyPr wrap="square" rtlCol="0">
            <a:spAutoFit/>
          </a:bodyPr>
          <a:lstStyle/>
          <a:p>
            <a:r>
              <a:rPr lang="en-US" sz="4300" dirty="0"/>
              <a:t>Carmen</a:t>
            </a:r>
          </a:p>
        </p:txBody>
      </p:sp>
      <p:sp>
        <p:nvSpPr>
          <p:cNvPr id="3" name="Title 2"/>
          <p:cNvSpPr>
            <a:spLocks noGrp="1"/>
          </p:cNvSpPr>
          <p:nvPr>
            <p:ph type="title"/>
          </p:nvPr>
        </p:nvSpPr>
        <p:spPr/>
        <p:txBody>
          <a:bodyPr/>
          <a:lstStyle/>
          <a:p>
            <a:r>
              <a:rPr lang="en-US" dirty="0"/>
              <a:t>Matrix Factorization</a:t>
            </a:r>
          </a:p>
        </p:txBody>
      </p:sp>
      <p:sp>
        <p:nvSpPr>
          <p:cNvPr id="19" name="TextBox 18"/>
          <p:cNvSpPr txBox="1"/>
          <p:nvPr/>
        </p:nvSpPr>
        <p:spPr>
          <a:xfrm rot="17967503">
            <a:off x="3026330" y="1518168"/>
            <a:ext cx="1583570" cy="461665"/>
          </a:xfrm>
          <a:prstGeom prst="rect">
            <a:avLst/>
          </a:prstGeom>
          <a:noFill/>
        </p:spPr>
        <p:txBody>
          <a:bodyPr wrap="square" rtlCol="0">
            <a:spAutoFit/>
          </a:bodyPr>
          <a:lstStyle/>
          <a:p>
            <a:r>
              <a:rPr lang="en-US" sz="2400" dirty="0"/>
              <a:t>Aliens</a:t>
            </a:r>
          </a:p>
        </p:txBody>
      </p:sp>
      <p:sp>
        <p:nvSpPr>
          <p:cNvPr id="20" name="TextBox 19"/>
          <p:cNvSpPr txBox="1"/>
          <p:nvPr/>
        </p:nvSpPr>
        <p:spPr>
          <a:xfrm rot="17967503">
            <a:off x="3686736" y="1568969"/>
            <a:ext cx="1583570" cy="461665"/>
          </a:xfrm>
          <a:prstGeom prst="rect">
            <a:avLst/>
          </a:prstGeom>
          <a:noFill/>
        </p:spPr>
        <p:txBody>
          <a:bodyPr wrap="square" rtlCol="0">
            <a:spAutoFit/>
          </a:bodyPr>
          <a:lstStyle/>
          <a:p>
            <a:r>
              <a:rPr lang="en-US" sz="2400" dirty="0"/>
              <a:t>Bug’s Life</a:t>
            </a:r>
          </a:p>
        </p:txBody>
      </p:sp>
      <p:sp>
        <p:nvSpPr>
          <p:cNvPr id="21" name="TextBox 20"/>
          <p:cNvSpPr txBox="1"/>
          <p:nvPr/>
        </p:nvSpPr>
        <p:spPr>
          <a:xfrm rot="17967503">
            <a:off x="4364070" y="1484306"/>
            <a:ext cx="1583570" cy="461665"/>
          </a:xfrm>
          <a:prstGeom prst="rect">
            <a:avLst/>
          </a:prstGeom>
          <a:noFill/>
        </p:spPr>
        <p:txBody>
          <a:bodyPr wrap="square" rtlCol="0">
            <a:spAutoFit/>
          </a:bodyPr>
          <a:lstStyle/>
          <a:p>
            <a:r>
              <a:rPr lang="en-US" sz="2400" dirty="0"/>
              <a:t>Cars</a:t>
            </a:r>
          </a:p>
        </p:txBody>
      </p:sp>
      <p:sp>
        <p:nvSpPr>
          <p:cNvPr id="22" name="TextBox 21"/>
          <p:cNvSpPr txBox="1"/>
          <p:nvPr/>
        </p:nvSpPr>
        <p:spPr>
          <a:xfrm rot="17967503">
            <a:off x="4810978" y="1447374"/>
            <a:ext cx="1823983" cy="461665"/>
          </a:xfrm>
          <a:prstGeom prst="rect">
            <a:avLst/>
          </a:prstGeom>
          <a:noFill/>
        </p:spPr>
        <p:txBody>
          <a:bodyPr wrap="square" rtlCol="0">
            <a:spAutoFit/>
          </a:bodyPr>
          <a:lstStyle/>
          <a:p>
            <a:r>
              <a:rPr lang="en-US" sz="2400" dirty="0"/>
              <a:t>Dark Knight</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32771" name="Equation" r:id="rId6" imgW="584200" imgH="330200" progId="Equation.3">
                  <p:embed/>
                </p:oleObj>
              </mc:Choice>
              <mc:Fallback>
                <p:oleObj name="Equation" r:id="rId6" imgW="584200" imgH="330200" progId="Equation.3">
                  <p:embed/>
                  <p:pic>
                    <p:nvPicPr>
                      <p:cNvPr id="23" name="Object 22"/>
                      <p:cNvPicPr>
                        <a:picLocks noChangeAspect="1" noChangeArrowheads="1"/>
                      </p:cNvPicPr>
                      <p:nvPr/>
                    </p:nvPicPr>
                    <p:blipFill>
                      <a:blip r:embed="rId7"/>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32772" name="Equation" r:id="rId8" imgW="711200" imgH="520700" progId="Equation.3">
                  <p:embed/>
                </p:oleObj>
              </mc:Choice>
              <mc:Fallback>
                <p:oleObj name="Equation" r:id="rId8" imgW="711200" imgH="520700" progId="Equation.3">
                  <p:embed/>
                  <p:pic>
                    <p:nvPicPr>
                      <p:cNvPr id="15" name="Object 14"/>
                      <p:cNvPicPr>
                        <a:picLocks noChangeAspect="1" noChangeArrowheads="1"/>
                      </p:cNvPicPr>
                      <p:nvPr/>
                    </p:nvPicPr>
                    <p:blipFill>
                      <a:blip r:embed="rId9"/>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a:t>
            </a:r>
          </a:p>
        </p:txBody>
      </p:sp>
      <p:graphicFrame>
        <p:nvGraphicFramePr>
          <p:cNvPr id="28" name="Object 27"/>
          <p:cNvGraphicFramePr>
            <a:graphicFrameLocks noChangeAspect="1"/>
          </p:cNvGraphicFramePr>
          <p:nvPr>
            <p:extLst/>
          </p:nvPr>
        </p:nvGraphicFramePr>
        <p:xfrm>
          <a:off x="5746748" y="5772032"/>
          <a:ext cx="2872318" cy="1085968"/>
        </p:xfrm>
        <a:graphic>
          <a:graphicData uri="http://schemas.openxmlformats.org/presentationml/2006/ole">
            <mc:AlternateContent xmlns:mc="http://schemas.openxmlformats.org/markup-compatibility/2006">
              <mc:Choice xmlns:v="urn:schemas-microsoft-com:vml" Requires="v">
                <p:oleObj spid="_x0000_s32773" name="Equation" r:id="rId10" imgW="1003300" imgH="393700" progId="Equation.3">
                  <p:embed/>
                </p:oleObj>
              </mc:Choice>
              <mc:Fallback>
                <p:oleObj name="Equation" r:id="rId10" imgW="1003300" imgH="393700" progId="Equation.3">
                  <p:embed/>
                  <p:pic>
                    <p:nvPicPr>
                      <p:cNvPr id="28" name="Object 27"/>
                      <p:cNvPicPr>
                        <a:picLocks noChangeAspect="1" noChangeArrowheads="1"/>
                      </p:cNvPicPr>
                      <p:nvPr/>
                    </p:nvPicPr>
                    <p:blipFill>
                      <a:blip r:embed="rId11"/>
                      <a:srcRect/>
                      <a:stretch>
                        <a:fillRect/>
                      </a:stretch>
                    </p:blipFill>
                    <p:spPr bwMode="auto">
                      <a:xfrm>
                        <a:off x="5746748" y="5772032"/>
                        <a:ext cx="2872318" cy="1085968"/>
                      </a:xfrm>
                      <a:prstGeom prst="rect">
                        <a:avLst/>
                      </a:prstGeom>
                      <a:noFill/>
                      <a:extLst/>
                    </p:spPr>
                  </p:pic>
                </p:oleObj>
              </mc:Fallback>
            </mc:AlternateContent>
          </a:graphicData>
        </a:graphic>
      </p:graphicFrame>
    </p:spTree>
    <p:extLst>
      <p:ext uri="{BB962C8B-B14F-4D97-AF65-F5344CB8AC3E}">
        <p14:creationId xmlns:p14="http://schemas.microsoft.com/office/powerpoint/2010/main" val="9893912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sp>
        <p:nvSpPr>
          <p:cNvPr id="2" name="TextBox 1"/>
          <p:cNvSpPr txBox="1"/>
          <p:nvPr/>
        </p:nvSpPr>
        <p:spPr>
          <a:xfrm>
            <a:off x="1100667" y="2065867"/>
            <a:ext cx="8661345" cy="1754327"/>
          </a:xfrm>
          <a:prstGeom prst="rect">
            <a:avLst/>
          </a:prstGeom>
          <a:noFill/>
        </p:spPr>
        <p:txBody>
          <a:bodyPr wrap="none" rtlCol="0">
            <a:spAutoFit/>
          </a:bodyPr>
          <a:lstStyle/>
          <a:p>
            <a:r>
              <a:rPr lang="en-US" sz="3600" dirty="0"/>
              <a:t>Figures out the latent space</a:t>
            </a:r>
          </a:p>
          <a:p>
            <a:pPr marL="571500" indent="-571500">
              <a:buFontTx/>
              <a:buChar char="-"/>
            </a:pPr>
            <a:r>
              <a:rPr lang="en-US" sz="3600" dirty="0"/>
              <a:t>How to represent each user in the space</a:t>
            </a:r>
          </a:p>
          <a:p>
            <a:pPr marL="571500" indent="-571500">
              <a:buFontTx/>
              <a:buChar char="-"/>
            </a:pPr>
            <a:r>
              <a:rPr lang="en-US" sz="3600" dirty="0"/>
              <a:t>How to represent each movie in the space</a:t>
            </a:r>
          </a:p>
        </p:txBody>
      </p:sp>
      <p:graphicFrame>
        <p:nvGraphicFramePr>
          <p:cNvPr id="29" name="Object 28"/>
          <p:cNvGraphicFramePr>
            <a:graphicFrameLocks noChangeAspect="1"/>
          </p:cNvGraphicFramePr>
          <p:nvPr>
            <p:extLst/>
          </p:nvPr>
        </p:nvGraphicFramePr>
        <p:xfrm>
          <a:off x="209550" y="4435475"/>
          <a:ext cx="11737975" cy="1149350"/>
        </p:xfrm>
        <a:graphic>
          <a:graphicData uri="http://schemas.openxmlformats.org/presentationml/2006/ole">
            <mc:AlternateContent xmlns:mc="http://schemas.openxmlformats.org/markup-compatibility/2006">
              <mc:Choice xmlns:v="urn:schemas-microsoft-com:vml" Requires="v">
                <p:oleObj spid="_x0000_s33794" name="Equation" r:id="rId4" imgW="3632200" imgH="355600" progId="Equation.DSMT4">
                  <p:embed/>
                </p:oleObj>
              </mc:Choice>
              <mc:Fallback>
                <p:oleObj name="Equation" r:id="rId4" imgW="3632200" imgH="355600" progId="Equation.DSMT4">
                  <p:embed/>
                  <p:pic>
                    <p:nvPicPr>
                      <p:cNvPr id="29" name="Object 28"/>
                      <p:cNvPicPr>
                        <a:picLocks noChangeAspect="1" noChangeArrowheads="1"/>
                      </p:cNvPicPr>
                      <p:nvPr/>
                    </p:nvPicPr>
                    <p:blipFill>
                      <a:blip r:embed="rId5"/>
                      <a:srcRect/>
                      <a:stretch>
                        <a:fillRect/>
                      </a:stretch>
                    </p:blipFill>
                    <p:spPr bwMode="auto">
                      <a:xfrm>
                        <a:off x="209550" y="4435475"/>
                        <a:ext cx="11737975" cy="1149350"/>
                      </a:xfrm>
                      <a:prstGeom prst="rect">
                        <a:avLst/>
                      </a:prstGeom>
                      <a:noFill/>
                      <a:extLst/>
                    </p:spPr>
                  </p:pic>
                </p:oleObj>
              </mc:Fallback>
            </mc:AlternateContent>
          </a:graphicData>
        </a:graphic>
      </p:graphicFrame>
    </p:spTree>
    <p:extLst>
      <p:ext uri="{BB962C8B-B14F-4D97-AF65-F5344CB8AC3E}">
        <p14:creationId xmlns:p14="http://schemas.microsoft.com/office/powerpoint/2010/main" val="134402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34818" name="Equation" r:id="rId4" imgW="584200" imgH="330200" progId="Equation.3">
                  <p:embed/>
                </p:oleObj>
              </mc:Choice>
              <mc:Fallback>
                <p:oleObj name="Equation" r:id="rId4" imgW="584200" imgH="330200" progId="Equation.3">
                  <p:embed/>
                  <p:pic>
                    <p:nvPicPr>
                      <p:cNvPr id="23" name="Object 22"/>
                      <p:cNvPicPr>
                        <a:picLocks noChangeAspect="1" noChangeArrowheads="1"/>
                      </p:cNvPicPr>
                      <p:nvPr/>
                    </p:nvPicPr>
                    <p:blipFill>
                      <a:blip r:embed="rId5"/>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34819" name="Equation" r:id="rId6" imgW="711200" imgH="520700" progId="Equation.3">
                  <p:embed/>
                </p:oleObj>
              </mc:Choice>
              <mc:Fallback>
                <p:oleObj name="Equation" r:id="rId6" imgW="711200" imgH="520700" progId="Equation.3">
                  <p:embed/>
                  <p:pic>
                    <p:nvPicPr>
                      <p:cNvPr id="15" name="Object 14"/>
                      <p:cNvPicPr>
                        <a:picLocks noChangeAspect="1" noChangeArrowheads="1"/>
                      </p:cNvPicPr>
                      <p:nvPr/>
                    </p:nvPicPr>
                    <p:blipFill>
                      <a:blip r:embed="rId7"/>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Tree>
    <p:extLst>
      <p:ext uri="{BB962C8B-B14F-4D97-AF65-F5344CB8AC3E}">
        <p14:creationId xmlns:p14="http://schemas.microsoft.com/office/powerpoint/2010/main" val="58068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K-Means Clustering</a:t>
            </a:r>
          </a:p>
        </p:txBody>
      </p:sp>
    </p:spTree>
    <p:extLst>
      <p:ext uri="{BB962C8B-B14F-4D97-AF65-F5344CB8AC3E}">
        <p14:creationId xmlns:p14="http://schemas.microsoft.com/office/powerpoint/2010/main" val="28447177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35842" name="Equation" r:id="rId4" imgW="584200" imgH="330200" progId="Equation.3">
                  <p:embed/>
                </p:oleObj>
              </mc:Choice>
              <mc:Fallback>
                <p:oleObj name="Equation" r:id="rId4" imgW="584200" imgH="330200" progId="Equation.3">
                  <p:embed/>
                  <p:pic>
                    <p:nvPicPr>
                      <p:cNvPr id="23" name="Object 22"/>
                      <p:cNvPicPr>
                        <a:picLocks noChangeAspect="1" noChangeArrowheads="1"/>
                      </p:cNvPicPr>
                      <p:nvPr/>
                    </p:nvPicPr>
                    <p:blipFill>
                      <a:blip r:embed="rId5"/>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35843" name="Equation" r:id="rId6" imgW="711200" imgH="520700" progId="Equation.3">
                  <p:embed/>
                </p:oleObj>
              </mc:Choice>
              <mc:Fallback>
                <p:oleObj name="Equation" r:id="rId6" imgW="711200" imgH="520700" progId="Equation.3">
                  <p:embed/>
                  <p:pic>
                    <p:nvPicPr>
                      <p:cNvPr id="15" name="Object 14"/>
                      <p:cNvPicPr>
                        <a:picLocks noChangeAspect="1" noChangeArrowheads="1"/>
                      </p:cNvPicPr>
                      <p:nvPr/>
                    </p:nvPicPr>
                    <p:blipFill>
                      <a:blip r:embed="rId7"/>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 </a:t>
            </a:r>
          </a:p>
        </p:txBody>
      </p:sp>
      <p:graphicFrame>
        <p:nvGraphicFramePr>
          <p:cNvPr id="28" name="Object 27"/>
          <p:cNvGraphicFramePr>
            <a:graphicFrameLocks noChangeAspect="1"/>
          </p:cNvGraphicFramePr>
          <p:nvPr>
            <p:extLst/>
          </p:nvPr>
        </p:nvGraphicFramePr>
        <p:xfrm>
          <a:off x="5746748" y="5772032"/>
          <a:ext cx="2872318" cy="1085968"/>
        </p:xfrm>
        <a:graphic>
          <a:graphicData uri="http://schemas.openxmlformats.org/presentationml/2006/ole">
            <mc:AlternateContent xmlns:mc="http://schemas.openxmlformats.org/markup-compatibility/2006">
              <mc:Choice xmlns:v="urn:schemas-microsoft-com:vml" Requires="v">
                <p:oleObj spid="_x0000_s35844" name="Equation" r:id="rId8" imgW="1003300" imgH="393700" progId="Equation.3">
                  <p:embed/>
                </p:oleObj>
              </mc:Choice>
              <mc:Fallback>
                <p:oleObj name="Equation" r:id="rId8" imgW="1003300" imgH="393700" progId="Equation.3">
                  <p:embed/>
                  <p:pic>
                    <p:nvPicPr>
                      <p:cNvPr id="28" name="Object 27"/>
                      <p:cNvPicPr>
                        <a:picLocks noChangeAspect="1" noChangeArrowheads="1"/>
                      </p:cNvPicPr>
                      <p:nvPr/>
                    </p:nvPicPr>
                    <p:blipFill>
                      <a:blip r:embed="rId9"/>
                      <a:srcRect/>
                      <a:stretch>
                        <a:fillRect/>
                      </a:stretch>
                    </p:blipFill>
                    <p:spPr bwMode="auto">
                      <a:xfrm>
                        <a:off x="5746748" y="5772032"/>
                        <a:ext cx="2872318" cy="1085968"/>
                      </a:xfrm>
                      <a:prstGeom prst="rect">
                        <a:avLst/>
                      </a:prstGeom>
                      <a:noFill/>
                      <a:extLst/>
                    </p:spPr>
                  </p:pic>
                </p:oleObj>
              </mc:Fallback>
            </mc:AlternateContent>
          </a:graphicData>
        </a:graphic>
      </p:graphicFrame>
    </p:spTree>
    <p:extLst>
      <p:ext uri="{BB962C8B-B14F-4D97-AF65-F5344CB8AC3E}">
        <p14:creationId xmlns:p14="http://schemas.microsoft.com/office/powerpoint/2010/main" val="5766809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1873720" y="2920291"/>
          <a:ext cx="2101850" cy="1143000"/>
        </p:xfrm>
        <a:graphic>
          <a:graphicData uri="http://schemas.openxmlformats.org/presentationml/2006/ole">
            <mc:AlternateContent xmlns:mc="http://schemas.openxmlformats.org/markup-compatibility/2006">
              <mc:Choice xmlns:v="urn:schemas-microsoft-com:vml" Requires="v">
                <p:oleObj spid="_x0000_s36866" name="Equation" r:id="rId4" imgW="584200" imgH="330200" progId="Equation.DSMT4">
                  <p:embed/>
                </p:oleObj>
              </mc:Choice>
              <mc:Fallback>
                <p:oleObj name="Equation" r:id="rId4" imgW="584200" imgH="330200" progId="Equation.DSMT4">
                  <p:embed/>
                  <p:pic>
                    <p:nvPicPr>
                      <p:cNvPr id="23" name="Object 22"/>
                      <p:cNvPicPr>
                        <a:picLocks noChangeAspect="1" noChangeArrowheads="1"/>
                      </p:cNvPicPr>
                      <p:nvPr/>
                    </p:nvPicPr>
                    <p:blipFill>
                      <a:blip r:embed="rId5"/>
                      <a:srcRect/>
                      <a:stretch>
                        <a:fillRect/>
                      </a:stretch>
                    </p:blipFill>
                    <p:spPr bwMode="auto">
                      <a:xfrm>
                        <a:off x="1873720" y="2920291"/>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94770" y="3069333"/>
            <a:ext cx="2823651" cy="646331"/>
          </a:xfrm>
          <a:prstGeom prst="rect">
            <a:avLst/>
          </a:prstGeom>
          <a:noFill/>
        </p:spPr>
        <p:txBody>
          <a:bodyPr wrap="square" rtlCol="0">
            <a:spAutoFit/>
          </a:bodyPr>
          <a:lstStyle/>
          <a:p>
            <a:r>
              <a:rPr lang="en-US" sz="3600" dirty="0"/>
              <a:t>Carmen</a:t>
            </a:r>
          </a:p>
        </p:txBody>
      </p:sp>
      <p:sp>
        <p:nvSpPr>
          <p:cNvPr id="25" name="TextBox 24"/>
          <p:cNvSpPr txBox="1"/>
          <p:nvPr/>
        </p:nvSpPr>
        <p:spPr>
          <a:xfrm rot="17967503">
            <a:off x="1975344" y="2110657"/>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2771214" y="2093726"/>
            <a:ext cx="1583570" cy="461665"/>
          </a:xfrm>
          <a:prstGeom prst="rect">
            <a:avLst/>
          </a:prstGeom>
          <a:noFill/>
        </p:spPr>
        <p:txBody>
          <a:bodyPr wrap="square" rtlCol="0">
            <a:spAutoFit/>
          </a:bodyPr>
          <a:lstStyle/>
          <a:p>
            <a:r>
              <a:rPr lang="en-US" sz="2400" dirty="0">
                <a:solidFill>
                  <a:srgbClr val="DF07A0"/>
                </a:solidFill>
              </a:rPr>
              <a:t>Kiddy</a:t>
            </a:r>
          </a:p>
        </p:txBody>
      </p:sp>
      <p:graphicFrame>
        <p:nvGraphicFramePr>
          <p:cNvPr id="15" name="Object 14"/>
          <p:cNvGraphicFramePr>
            <a:graphicFrameLocks noChangeAspect="1"/>
          </p:cNvGraphicFramePr>
          <p:nvPr>
            <p:extLst/>
          </p:nvPr>
        </p:nvGraphicFramePr>
        <p:xfrm>
          <a:off x="3908035" y="2967159"/>
          <a:ext cx="2146300" cy="1714500"/>
        </p:xfrm>
        <a:graphic>
          <a:graphicData uri="http://schemas.openxmlformats.org/presentationml/2006/ole">
            <mc:AlternateContent xmlns:mc="http://schemas.openxmlformats.org/markup-compatibility/2006">
              <mc:Choice xmlns:v="urn:schemas-microsoft-com:vml" Requires="v">
                <p:oleObj spid="_x0000_s36867" name="Equation" r:id="rId6" imgW="596900" imgH="495300" progId="Equation.DSMT4">
                  <p:embed/>
                </p:oleObj>
              </mc:Choice>
              <mc:Fallback>
                <p:oleObj name="Equation" r:id="rId6" imgW="596900" imgH="495300" progId="Equation.DSMT4">
                  <p:embed/>
                  <p:pic>
                    <p:nvPicPr>
                      <p:cNvPr id="15" name="Object 14"/>
                      <p:cNvPicPr>
                        <a:picLocks noChangeAspect="1" noChangeArrowheads="1"/>
                      </p:cNvPicPr>
                      <p:nvPr/>
                    </p:nvPicPr>
                    <p:blipFill>
                      <a:blip r:embed="rId7"/>
                      <a:srcRect/>
                      <a:stretch>
                        <a:fillRect/>
                      </a:stretch>
                    </p:blipFill>
                    <p:spPr bwMode="auto">
                      <a:xfrm>
                        <a:off x="3908035" y="2967159"/>
                        <a:ext cx="2146300" cy="1714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5550202" y="2670559"/>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5663737" y="3392985"/>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 </a:t>
            </a:r>
          </a:p>
        </p:txBody>
      </p:sp>
      <p:graphicFrame>
        <p:nvGraphicFramePr>
          <p:cNvPr id="28" name="Object 27"/>
          <p:cNvGraphicFramePr>
            <a:graphicFrameLocks noChangeAspect="1"/>
          </p:cNvGraphicFramePr>
          <p:nvPr>
            <p:extLst/>
          </p:nvPr>
        </p:nvGraphicFramePr>
        <p:xfrm>
          <a:off x="5729288" y="5772150"/>
          <a:ext cx="2908300" cy="1085850"/>
        </p:xfrm>
        <a:graphic>
          <a:graphicData uri="http://schemas.openxmlformats.org/presentationml/2006/ole">
            <mc:AlternateContent xmlns:mc="http://schemas.openxmlformats.org/markup-compatibility/2006">
              <mc:Choice xmlns:v="urn:schemas-microsoft-com:vml" Requires="v">
                <p:oleObj spid="_x0000_s36868" name="Equation" r:id="rId8" imgW="1016000" imgH="393700" progId="Equation.DSMT4">
                  <p:embed/>
                </p:oleObj>
              </mc:Choice>
              <mc:Fallback>
                <p:oleObj name="Equation" r:id="rId8" imgW="1016000" imgH="393700" progId="Equation.DSMT4">
                  <p:embed/>
                  <p:pic>
                    <p:nvPicPr>
                      <p:cNvPr id="28" name="Object 27"/>
                      <p:cNvPicPr>
                        <a:picLocks noChangeAspect="1" noChangeArrowheads="1"/>
                      </p:cNvPicPr>
                      <p:nvPr/>
                    </p:nvPicPr>
                    <p:blipFill>
                      <a:blip r:embed="rId9"/>
                      <a:srcRect/>
                      <a:stretch>
                        <a:fillRect/>
                      </a:stretch>
                    </p:blipFill>
                    <p:spPr bwMode="auto">
                      <a:xfrm>
                        <a:off x="5729288" y="5772150"/>
                        <a:ext cx="2908300" cy="1085850"/>
                      </a:xfrm>
                      <a:prstGeom prst="rect">
                        <a:avLst/>
                      </a:prstGeom>
                      <a:noFill/>
                      <a:extLst/>
                    </p:spPr>
                  </p:pic>
                </p:oleObj>
              </mc:Fallback>
            </mc:AlternateContent>
          </a:graphicData>
        </a:graphic>
      </p:graphicFrame>
    </p:spTree>
    <p:extLst>
      <p:ext uri="{BB962C8B-B14F-4D97-AF65-F5344CB8AC3E}">
        <p14:creationId xmlns:p14="http://schemas.microsoft.com/office/powerpoint/2010/main" val="21506025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1873720" y="2920291"/>
          <a:ext cx="2101850" cy="1143000"/>
        </p:xfrm>
        <a:graphic>
          <a:graphicData uri="http://schemas.openxmlformats.org/presentationml/2006/ole">
            <mc:AlternateContent xmlns:mc="http://schemas.openxmlformats.org/markup-compatibility/2006">
              <mc:Choice xmlns:v="urn:schemas-microsoft-com:vml" Requires="v">
                <p:oleObj spid="_x0000_s37890" name="Equation" r:id="rId4" imgW="584200" imgH="330200" progId="Equation.DSMT4">
                  <p:embed/>
                </p:oleObj>
              </mc:Choice>
              <mc:Fallback>
                <p:oleObj name="Equation" r:id="rId4" imgW="584200" imgH="330200" progId="Equation.DSMT4">
                  <p:embed/>
                  <p:pic>
                    <p:nvPicPr>
                      <p:cNvPr id="23" name="Object 22"/>
                      <p:cNvPicPr>
                        <a:picLocks noChangeAspect="1" noChangeArrowheads="1"/>
                      </p:cNvPicPr>
                      <p:nvPr/>
                    </p:nvPicPr>
                    <p:blipFill>
                      <a:blip r:embed="rId5"/>
                      <a:srcRect/>
                      <a:stretch>
                        <a:fillRect/>
                      </a:stretch>
                    </p:blipFill>
                    <p:spPr bwMode="auto">
                      <a:xfrm>
                        <a:off x="1873720" y="2920291"/>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94770" y="3069333"/>
            <a:ext cx="2823651" cy="646331"/>
          </a:xfrm>
          <a:prstGeom prst="rect">
            <a:avLst/>
          </a:prstGeom>
          <a:noFill/>
        </p:spPr>
        <p:txBody>
          <a:bodyPr wrap="square" rtlCol="0">
            <a:spAutoFit/>
          </a:bodyPr>
          <a:lstStyle/>
          <a:p>
            <a:r>
              <a:rPr lang="en-US" sz="3600" dirty="0"/>
              <a:t>Carmen</a:t>
            </a:r>
          </a:p>
        </p:txBody>
      </p:sp>
      <p:sp>
        <p:nvSpPr>
          <p:cNvPr id="25" name="TextBox 24"/>
          <p:cNvSpPr txBox="1"/>
          <p:nvPr/>
        </p:nvSpPr>
        <p:spPr>
          <a:xfrm rot="17967503">
            <a:off x="1975344" y="2110657"/>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2771214" y="2093726"/>
            <a:ext cx="1583570" cy="461665"/>
          </a:xfrm>
          <a:prstGeom prst="rect">
            <a:avLst/>
          </a:prstGeom>
          <a:noFill/>
        </p:spPr>
        <p:txBody>
          <a:bodyPr wrap="square" rtlCol="0">
            <a:spAutoFit/>
          </a:bodyPr>
          <a:lstStyle/>
          <a:p>
            <a:r>
              <a:rPr lang="en-US" sz="2400" dirty="0">
                <a:solidFill>
                  <a:srgbClr val="DF07A0"/>
                </a:solidFill>
              </a:rPr>
              <a:t>Kiddy</a:t>
            </a:r>
          </a:p>
        </p:txBody>
      </p:sp>
      <p:graphicFrame>
        <p:nvGraphicFramePr>
          <p:cNvPr id="15" name="Object 14"/>
          <p:cNvGraphicFramePr>
            <a:graphicFrameLocks noChangeAspect="1"/>
          </p:cNvGraphicFramePr>
          <p:nvPr>
            <p:extLst/>
          </p:nvPr>
        </p:nvGraphicFramePr>
        <p:xfrm>
          <a:off x="3908035" y="2967159"/>
          <a:ext cx="2146300" cy="1714500"/>
        </p:xfrm>
        <a:graphic>
          <a:graphicData uri="http://schemas.openxmlformats.org/presentationml/2006/ole">
            <mc:AlternateContent xmlns:mc="http://schemas.openxmlformats.org/markup-compatibility/2006">
              <mc:Choice xmlns:v="urn:schemas-microsoft-com:vml" Requires="v">
                <p:oleObj spid="_x0000_s37891" name="Equation" r:id="rId6" imgW="596900" imgH="495300" progId="Equation.DSMT4">
                  <p:embed/>
                </p:oleObj>
              </mc:Choice>
              <mc:Fallback>
                <p:oleObj name="Equation" r:id="rId6" imgW="596900" imgH="495300" progId="Equation.DSMT4">
                  <p:embed/>
                  <p:pic>
                    <p:nvPicPr>
                      <p:cNvPr id="15" name="Object 14"/>
                      <p:cNvPicPr>
                        <a:picLocks noChangeAspect="1" noChangeArrowheads="1"/>
                      </p:cNvPicPr>
                      <p:nvPr/>
                    </p:nvPicPr>
                    <p:blipFill>
                      <a:blip r:embed="rId7"/>
                      <a:srcRect/>
                      <a:stretch>
                        <a:fillRect/>
                      </a:stretch>
                    </p:blipFill>
                    <p:spPr bwMode="auto">
                      <a:xfrm>
                        <a:off x="3908035" y="2967159"/>
                        <a:ext cx="2146300" cy="1714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5550202" y="2670559"/>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5663737" y="3392985"/>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 </a:t>
            </a:r>
          </a:p>
        </p:txBody>
      </p:sp>
      <p:graphicFrame>
        <p:nvGraphicFramePr>
          <p:cNvPr id="28" name="Object 27"/>
          <p:cNvGraphicFramePr>
            <a:graphicFrameLocks noChangeAspect="1"/>
          </p:cNvGraphicFramePr>
          <p:nvPr>
            <p:extLst/>
          </p:nvPr>
        </p:nvGraphicFramePr>
        <p:xfrm>
          <a:off x="5729288" y="5772150"/>
          <a:ext cx="2908300" cy="1085850"/>
        </p:xfrm>
        <a:graphic>
          <a:graphicData uri="http://schemas.openxmlformats.org/presentationml/2006/ole">
            <mc:AlternateContent xmlns:mc="http://schemas.openxmlformats.org/markup-compatibility/2006">
              <mc:Choice xmlns:v="urn:schemas-microsoft-com:vml" Requires="v">
                <p:oleObj spid="_x0000_s37892" name="Equation" r:id="rId8" imgW="1016000" imgH="393700" progId="Equation.DSMT4">
                  <p:embed/>
                </p:oleObj>
              </mc:Choice>
              <mc:Fallback>
                <p:oleObj name="Equation" r:id="rId8" imgW="1016000" imgH="393700" progId="Equation.DSMT4">
                  <p:embed/>
                  <p:pic>
                    <p:nvPicPr>
                      <p:cNvPr id="28" name="Object 27"/>
                      <p:cNvPicPr>
                        <a:picLocks noChangeAspect="1" noChangeArrowheads="1"/>
                      </p:cNvPicPr>
                      <p:nvPr/>
                    </p:nvPicPr>
                    <p:blipFill>
                      <a:blip r:embed="rId9"/>
                      <a:srcRect/>
                      <a:stretch>
                        <a:fillRect/>
                      </a:stretch>
                    </p:blipFill>
                    <p:spPr bwMode="auto">
                      <a:xfrm>
                        <a:off x="5729288" y="5772150"/>
                        <a:ext cx="2908300" cy="1085850"/>
                      </a:xfrm>
                      <a:prstGeom prst="rect">
                        <a:avLst/>
                      </a:prstGeom>
                      <a:noFill/>
                      <a:extLst/>
                    </p:spPr>
                  </p:pic>
                </p:oleObj>
              </mc:Fallback>
            </mc:AlternateContent>
          </a:graphicData>
        </a:graphic>
      </p:graphicFrame>
      <p:graphicFrame>
        <p:nvGraphicFramePr>
          <p:cNvPr id="14" name="Object 13"/>
          <p:cNvGraphicFramePr>
            <a:graphicFrameLocks noChangeAspect="1"/>
          </p:cNvGraphicFramePr>
          <p:nvPr>
            <p:extLst/>
          </p:nvPr>
        </p:nvGraphicFramePr>
        <p:xfrm>
          <a:off x="6722051" y="2078038"/>
          <a:ext cx="5437188" cy="3078162"/>
        </p:xfrm>
        <a:graphic>
          <a:graphicData uri="http://schemas.openxmlformats.org/presentationml/2006/ole">
            <mc:AlternateContent xmlns:mc="http://schemas.openxmlformats.org/markup-compatibility/2006">
              <mc:Choice xmlns:v="urn:schemas-microsoft-com:vml" Requires="v">
                <p:oleObj spid="_x0000_s37893" name="Equation" r:id="rId10" imgW="1511300" imgH="889000" progId="Equation.DSMT4">
                  <p:embed/>
                </p:oleObj>
              </mc:Choice>
              <mc:Fallback>
                <p:oleObj name="Equation" r:id="rId10" imgW="1511300" imgH="889000" progId="Equation.DSMT4">
                  <p:embed/>
                  <p:pic>
                    <p:nvPicPr>
                      <p:cNvPr id="14" name="Object 13"/>
                      <p:cNvPicPr>
                        <a:picLocks noChangeAspect="1" noChangeArrowheads="1"/>
                      </p:cNvPicPr>
                      <p:nvPr/>
                    </p:nvPicPr>
                    <p:blipFill>
                      <a:blip r:embed="rId11"/>
                      <a:srcRect/>
                      <a:stretch>
                        <a:fillRect/>
                      </a:stretch>
                    </p:blipFill>
                    <p:spPr bwMode="auto">
                      <a:xfrm>
                        <a:off x="6722051" y="2078038"/>
                        <a:ext cx="5437188" cy="30781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rot="19827249">
            <a:off x="6994702" y="2406546"/>
            <a:ext cx="2823651" cy="523220"/>
          </a:xfrm>
          <a:prstGeom prst="rect">
            <a:avLst/>
          </a:prstGeom>
          <a:noFill/>
        </p:spPr>
        <p:txBody>
          <a:bodyPr wrap="square" rtlCol="0">
            <a:spAutoFit/>
          </a:bodyPr>
          <a:lstStyle/>
          <a:p>
            <a:r>
              <a:rPr lang="en-US" sz="2800" dirty="0"/>
              <a:t>Carmen</a:t>
            </a:r>
          </a:p>
        </p:txBody>
      </p:sp>
      <p:sp>
        <p:nvSpPr>
          <p:cNvPr id="20" name="TextBox 19"/>
          <p:cNvSpPr txBox="1"/>
          <p:nvPr/>
        </p:nvSpPr>
        <p:spPr>
          <a:xfrm rot="19036122">
            <a:off x="8678197" y="888564"/>
            <a:ext cx="2823651" cy="523220"/>
          </a:xfrm>
          <a:prstGeom prst="rect">
            <a:avLst/>
          </a:prstGeom>
          <a:noFill/>
        </p:spPr>
        <p:txBody>
          <a:bodyPr wrap="square" rtlCol="0">
            <a:spAutoFit/>
          </a:bodyPr>
          <a:lstStyle/>
          <a:p>
            <a:r>
              <a:rPr lang="en-US" sz="2800" dirty="0"/>
              <a:t>Dark Knight</a:t>
            </a:r>
          </a:p>
        </p:txBody>
      </p:sp>
      <p:pic>
        <p:nvPicPr>
          <p:cNvPr id="2" name="Picture 1" descr="Screen Shot 2016-03-25 at 12.24.42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96511" y="1798414"/>
            <a:ext cx="435937" cy="3244371"/>
          </a:xfrm>
          <a:prstGeom prst="rect">
            <a:avLst/>
          </a:prstGeom>
        </p:spPr>
      </p:pic>
      <p:pic>
        <p:nvPicPr>
          <p:cNvPr id="21" name="Picture 20" descr="Screen Shot 2016-03-25 at 12.24.42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56063" y="1837067"/>
            <a:ext cx="435937" cy="3244371"/>
          </a:xfrm>
          <a:prstGeom prst="rect">
            <a:avLst/>
          </a:prstGeom>
        </p:spPr>
      </p:pic>
    </p:spTree>
    <p:extLst>
      <p:ext uri="{BB962C8B-B14F-4D97-AF65-F5344CB8AC3E}">
        <p14:creationId xmlns:p14="http://schemas.microsoft.com/office/powerpoint/2010/main" val="29434180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1873720" y="2920291"/>
          <a:ext cx="2101850" cy="1143000"/>
        </p:xfrm>
        <a:graphic>
          <a:graphicData uri="http://schemas.openxmlformats.org/presentationml/2006/ole">
            <mc:AlternateContent xmlns:mc="http://schemas.openxmlformats.org/markup-compatibility/2006">
              <mc:Choice xmlns:v="urn:schemas-microsoft-com:vml" Requires="v">
                <p:oleObj spid="_x0000_s38914" name="Equation" r:id="rId4" imgW="584200" imgH="330200" progId="Equation.DSMT4">
                  <p:embed/>
                </p:oleObj>
              </mc:Choice>
              <mc:Fallback>
                <p:oleObj name="Equation" r:id="rId4" imgW="584200" imgH="330200" progId="Equation.DSMT4">
                  <p:embed/>
                  <p:pic>
                    <p:nvPicPr>
                      <p:cNvPr id="23" name="Object 22"/>
                      <p:cNvPicPr>
                        <a:picLocks noChangeAspect="1" noChangeArrowheads="1"/>
                      </p:cNvPicPr>
                      <p:nvPr/>
                    </p:nvPicPr>
                    <p:blipFill>
                      <a:blip r:embed="rId5"/>
                      <a:srcRect/>
                      <a:stretch>
                        <a:fillRect/>
                      </a:stretch>
                    </p:blipFill>
                    <p:spPr bwMode="auto">
                      <a:xfrm>
                        <a:off x="1873720" y="2920291"/>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94770" y="3069333"/>
            <a:ext cx="2823651" cy="646331"/>
          </a:xfrm>
          <a:prstGeom prst="rect">
            <a:avLst/>
          </a:prstGeom>
          <a:noFill/>
        </p:spPr>
        <p:txBody>
          <a:bodyPr wrap="square" rtlCol="0">
            <a:spAutoFit/>
          </a:bodyPr>
          <a:lstStyle/>
          <a:p>
            <a:r>
              <a:rPr lang="en-US" sz="3600" dirty="0"/>
              <a:t>Carmen</a:t>
            </a:r>
          </a:p>
        </p:txBody>
      </p:sp>
      <p:sp>
        <p:nvSpPr>
          <p:cNvPr id="25" name="TextBox 24"/>
          <p:cNvSpPr txBox="1"/>
          <p:nvPr/>
        </p:nvSpPr>
        <p:spPr>
          <a:xfrm rot="17967503">
            <a:off x="1975344" y="2110657"/>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2771214" y="2093726"/>
            <a:ext cx="1583570" cy="461665"/>
          </a:xfrm>
          <a:prstGeom prst="rect">
            <a:avLst/>
          </a:prstGeom>
          <a:noFill/>
        </p:spPr>
        <p:txBody>
          <a:bodyPr wrap="square" rtlCol="0">
            <a:spAutoFit/>
          </a:bodyPr>
          <a:lstStyle/>
          <a:p>
            <a:r>
              <a:rPr lang="en-US" sz="2400" dirty="0">
                <a:solidFill>
                  <a:srgbClr val="DF07A0"/>
                </a:solidFill>
              </a:rPr>
              <a:t>Kiddy</a:t>
            </a:r>
          </a:p>
        </p:txBody>
      </p:sp>
      <p:graphicFrame>
        <p:nvGraphicFramePr>
          <p:cNvPr id="15" name="Object 14"/>
          <p:cNvGraphicFramePr>
            <a:graphicFrameLocks noChangeAspect="1"/>
          </p:cNvGraphicFramePr>
          <p:nvPr>
            <p:extLst/>
          </p:nvPr>
        </p:nvGraphicFramePr>
        <p:xfrm>
          <a:off x="3908035" y="2967159"/>
          <a:ext cx="2146300" cy="1714500"/>
        </p:xfrm>
        <a:graphic>
          <a:graphicData uri="http://schemas.openxmlformats.org/presentationml/2006/ole">
            <mc:AlternateContent xmlns:mc="http://schemas.openxmlformats.org/markup-compatibility/2006">
              <mc:Choice xmlns:v="urn:schemas-microsoft-com:vml" Requires="v">
                <p:oleObj spid="_x0000_s38915" name="Equation" r:id="rId6" imgW="596900" imgH="495300" progId="Equation.DSMT4">
                  <p:embed/>
                </p:oleObj>
              </mc:Choice>
              <mc:Fallback>
                <p:oleObj name="Equation" r:id="rId6" imgW="596900" imgH="495300" progId="Equation.DSMT4">
                  <p:embed/>
                  <p:pic>
                    <p:nvPicPr>
                      <p:cNvPr id="15" name="Object 14"/>
                      <p:cNvPicPr>
                        <a:picLocks noChangeAspect="1" noChangeArrowheads="1"/>
                      </p:cNvPicPr>
                      <p:nvPr/>
                    </p:nvPicPr>
                    <p:blipFill>
                      <a:blip r:embed="rId7"/>
                      <a:srcRect/>
                      <a:stretch>
                        <a:fillRect/>
                      </a:stretch>
                    </p:blipFill>
                    <p:spPr bwMode="auto">
                      <a:xfrm>
                        <a:off x="3908035" y="2967159"/>
                        <a:ext cx="2146300" cy="1714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5550202" y="2670559"/>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5663737" y="3392985"/>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 </a:t>
            </a:r>
          </a:p>
        </p:txBody>
      </p:sp>
      <p:graphicFrame>
        <p:nvGraphicFramePr>
          <p:cNvPr id="28" name="Object 27"/>
          <p:cNvGraphicFramePr>
            <a:graphicFrameLocks noChangeAspect="1"/>
          </p:cNvGraphicFramePr>
          <p:nvPr>
            <p:extLst/>
          </p:nvPr>
        </p:nvGraphicFramePr>
        <p:xfrm>
          <a:off x="5729288" y="5772150"/>
          <a:ext cx="2908300" cy="1085850"/>
        </p:xfrm>
        <a:graphic>
          <a:graphicData uri="http://schemas.openxmlformats.org/presentationml/2006/ole">
            <mc:AlternateContent xmlns:mc="http://schemas.openxmlformats.org/markup-compatibility/2006">
              <mc:Choice xmlns:v="urn:schemas-microsoft-com:vml" Requires="v">
                <p:oleObj spid="_x0000_s38916" name="Equation" r:id="rId8" imgW="1016000" imgH="393700" progId="Equation.DSMT4">
                  <p:embed/>
                </p:oleObj>
              </mc:Choice>
              <mc:Fallback>
                <p:oleObj name="Equation" r:id="rId8" imgW="1016000" imgH="393700" progId="Equation.DSMT4">
                  <p:embed/>
                  <p:pic>
                    <p:nvPicPr>
                      <p:cNvPr id="28" name="Object 27"/>
                      <p:cNvPicPr>
                        <a:picLocks noChangeAspect="1" noChangeArrowheads="1"/>
                      </p:cNvPicPr>
                      <p:nvPr/>
                    </p:nvPicPr>
                    <p:blipFill>
                      <a:blip r:embed="rId9"/>
                      <a:srcRect/>
                      <a:stretch>
                        <a:fillRect/>
                      </a:stretch>
                    </p:blipFill>
                    <p:spPr bwMode="auto">
                      <a:xfrm>
                        <a:off x="5729288" y="5772150"/>
                        <a:ext cx="2908300" cy="1085850"/>
                      </a:xfrm>
                      <a:prstGeom prst="rect">
                        <a:avLst/>
                      </a:prstGeom>
                      <a:noFill/>
                      <a:extLst/>
                    </p:spPr>
                  </p:pic>
                </p:oleObj>
              </mc:Fallback>
            </mc:AlternateContent>
          </a:graphicData>
        </a:graphic>
      </p:graphicFrame>
      <p:graphicFrame>
        <p:nvGraphicFramePr>
          <p:cNvPr id="14" name="Object 13"/>
          <p:cNvGraphicFramePr>
            <a:graphicFrameLocks noChangeAspect="1"/>
          </p:cNvGraphicFramePr>
          <p:nvPr>
            <p:extLst/>
          </p:nvPr>
        </p:nvGraphicFramePr>
        <p:xfrm>
          <a:off x="6722051" y="2078038"/>
          <a:ext cx="5437188" cy="3078162"/>
        </p:xfrm>
        <a:graphic>
          <a:graphicData uri="http://schemas.openxmlformats.org/presentationml/2006/ole">
            <mc:AlternateContent xmlns:mc="http://schemas.openxmlformats.org/markup-compatibility/2006">
              <mc:Choice xmlns:v="urn:schemas-microsoft-com:vml" Requires="v">
                <p:oleObj spid="_x0000_s38917" name="Equation" r:id="rId10" imgW="1511300" imgH="889000" progId="Equation.DSMT4">
                  <p:embed/>
                </p:oleObj>
              </mc:Choice>
              <mc:Fallback>
                <p:oleObj name="Equation" r:id="rId10" imgW="1511300" imgH="889000" progId="Equation.DSMT4">
                  <p:embed/>
                  <p:pic>
                    <p:nvPicPr>
                      <p:cNvPr id="14" name="Object 13"/>
                      <p:cNvPicPr>
                        <a:picLocks noChangeAspect="1" noChangeArrowheads="1"/>
                      </p:cNvPicPr>
                      <p:nvPr/>
                    </p:nvPicPr>
                    <p:blipFill>
                      <a:blip r:embed="rId11"/>
                      <a:srcRect/>
                      <a:stretch>
                        <a:fillRect/>
                      </a:stretch>
                    </p:blipFill>
                    <p:spPr bwMode="auto">
                      <a:xfrm>
                        <a:off x="6722051" y="2078038"/>
                        <a:ext cx="5437188" cy="30781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rot="19827249">
            <a:off x="6994702" y="2406546"/>
            <a:ext cx="2823651" cy="523220"/>
          </a:xfrm>
          <a:prstGeom prst="rect">
            <a:avLst/>
          </a:prstGeom>
          <a:noFill/>
        </p:spPr>
        <p:txBody>
          <a:bodyPr wrap="square" rtlCol="0">
            <a:spAutoFit/>
          </a:bodyPr>
          <a:lstStyle/>
          <a:p>
            <a:r>
              <a:rPr lang="en-US" sz="2800" dirty="0"/>
              <a:t>Carmen</a:t>
            </a:r>
          </a:p>
        </p:txBody>
      </p:sp>
      <p:sp>
        <p:nvSpPr>
          <p:cNvPr id="20" name="TextBox 19"/>
          <p:cNvSpPr txBox="1"/>
          <p:nvPr/>
        </p:nvSpPr>
        <p:spPr>
          <a:xfrm rot="19036122">
            <a:off x="8678197" y="888564"/>
            <a:ext cx="2823651" cy="523220"/>
          </a:xfrm>
          <a:prstGeom prst="rect">
            <a:avLst/>
          </a:prstGeom>
          <a:noFill/>
        </p:spPr>
        <p:txBody>
          <a:bodyPr wrap="square" rtlCol="0">
            <a:spAutoFit/>
          </a:bodyPr>
          <a:lstStyle/>
          <a:p>
            <a:r>
              <a:rPr lang="en-US" sz="2800" dirty="0"/>
              <a:t>Dark Knight</a:t>
            </a:r>
          </a:p>
        </p:txBody>
      </p:sp>
    </p:spTree>
    <p:extLst>
      <p:ext uri="{BB962C8B-B14F-4D97-AF65-F5344CB8AC3E}">
        <p14:creationId xmlns:p14="http://schemas.microsoft.com/office/powerpoint/2010/main" val="19570776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1819560" y="2919617"/>
          <a:ext cx="2179928" cy="1709435"/>
        </p:xfrm>
        <a:graphic>
          <a:graphicData uri="http://schemas.openxmlformats.org/presentationml/2006/ole">
            <mc:AlternateContent xmlns:mc="http://schemas.openxmlformats.org/markup-compatibility/2006">
              <mc:Choice xmlns:v="urn:schemas-microsoft-com:vml" Requires="v">
                <p:oleObj spid="_x0000_s39938" name="Equation" r:id="rId4" imgW="660400" imgH="495300" progId="Equation.DSMT4">
                  <p:embed/>
                </p:oleObj>
              </mc:Choice>
              <mc:Fallback>
                <p:oleObj name="Equation" r:id="rId4" imgW="660400" imgH="495300" progId="Equation.DSMT4">
                  <p:embed/>
                  <p:pic>
                    <p:nvPicPr>
                      <p:cNvPr id="23" name="Object 22"/>
                      <p:cNvPicPr>
                        <a:picLocks noChangeAspect="1" noChangeArrowheads="1"/>
                      </p:cNvPicPr>
                      <p:nvPr/>
                    </p:nvPicPr>
                    <p:blipFill>
                      <a:blip r:embed="rId5"/>
                      <a:srcRect/>
                      <a:stretch>
                        <a:fillRect/>
                      </a:stretch>
                    </p:blipFill>
                    <p:spPr bwMode="auto">
                      <a:xfrm>
                        <a:off x="1819560" y="2919617"/>
                        <a:ext cx="2179928" cy="1709435"/>
                      </a:xfrm>
                      <a:prstGeom prst="rect">
                        <a:avLst/>
                      </a:prstGeom>
                      <a:noFill/>
                      <a:extLst/>
                    </p:spPr>
                  </p:pic>
                </p:oleObj>
              </mc:Fallback>
            </mc:AlternateContent>
          </a:graphicData>
        </a:graphic>
      </p:graphicFrame>
      <p:sp>
        <p:nvSpPr>
          <p:cNvPr id="24" name="TextBox 23"/>
          <p:cNvSpPr txBox="1"/>
          <p:nvPr/>
        </p:nvSpPr>
        <p:spPr>
          <a:xfrm>
            <a:off x="94770" y="3069333"/>
            <a:ext cx="2823651" cy="646331"/>
          </a:xfrm>
          <a:prstGeom prst="rect">
            <a:avLst/>
          </a:prstGeom>
          <a:noFill/>
        </p:spPr>
        <p:txBody>
          <a:bodyPr wrap="square" rtlCol="0">
            <a:spAutoFit/>
          </a:bodyPr>
          <a:lstStyle/>
          <a:p>
            <a:r>
              <a:rPr lang="en-US" sz="3600" dirty="0"/>
              <a:t>Carmen</a:t>
            </a:r>
          </a:p>
        </p:txBody>
      </p:sp>
      <p:sp>
        <p:nvSpPr>
          <p:cNvPr id="25" name="TextBox 24"/>
          <p:cNvSpPr txBox="1"/>
          <p:nvPr/>
        </p:nvSpPr>
        <p:spPr>
          <a:xfrm rot="17967503">
            <a:off x="1975344" y="2110657"/>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2771214" y="2093726"/>
            <a:ext cx="1583570" cy="461665"/>
          </a:xfrm>
          <a:prstGeom prst="rect">
            <a:avLst/>
          </a:prstGeom>
          <a:noFill/>
        </p:spPr>
        <p:txBody>
          <a:bodyPr wrap="square" rtlCol="0">
            <a:spAutoFit/>
          </a:bodyPr>
          <a:lstStyle/>
          <a:p>
            <a:r>
              <a:rPr lang="en-US" sz="2400" dirty="0">
                <a:solidFill>
                  <a:srgbClr val="DF07A0"/>
                </a:solidFill>
              </a:rPr>
              <a:t>Kiddy</a:t>
            </a:r>
          </a:p>
        </p:txBody>
      </p:sp>
      <p:graphicFrame>
        <p:nvGraphicFramePr>
          <p:cNvPr id="15" name="Object 14"/>
          <p:cNvGraphicFramePr>
            <a:graphicFrameLocks noChangeAspect="1"/>
          </p:cNvGraphicFramePr>
          <p:nvPr>
            <p:extLst/>
          </p:nvPr>
        </p:nvGraphicFramePr>
        <p:xfrm>
          <a:off x="3908035" y="2967159"/>
          <a:ext cx="2146300" cy="1714500"/>
        </p:xfrm>
        <a:graphic>
          <a:graphicData uri="http://schemas.openxmlformats.org/presentationml/2006/ole">
            <mc:AlternateContent xmlns:mc="http://schemas.openxmlformats.org/markup-compatibility/2006">
              <mc:Choice xmlns:v="urn:schemas-microsoft-com:vml" Requires="v">
                <p:oleObj spid="_x0000_s39939" name="Equation" r:id="rId6" imgW="596900" imgH="495300" progId="Equation.DSMT4">
                  <p:embed/>
                </p:oleObj>
              </mc:Choice>
              <mc:Fallback>
                <p:oleObj name="Equation" r:id="rId6" imgW="596900" imgH="495300" progId="Equation.DSMT4">
                  <p:embed/>
                  <p:pic>
                    <p:nvPicPr>
                      <p:cNvPr id="15" name="Object 14"/>
                      <p:cNvPicPr>
                        <a:picLocks noChangeAspect="1" noChangeArrowheads="1"/>
                      </p:cNvPicPr>
                      <p:nvPr/>
                    </p:nvPicPr>
                    <p:blipFill>
                      <a:blip r:embed="rId7"/>
                      <a:srcRect/>
                      <a:stretch>
                        <a:fillRect/>
                      </a:stretch>
                    </p:blipFill>
                    <p:spPr bwMode="auto">
                      <a:xfrm>
                        <a:off x="3908035" y="2967159"/>
                        <a:ext cx="2146300" cy="1714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5550202" y="2670559"/>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5663737" y="3392985"/>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a:t>
            </a:r>
            <a:r>
              <a:rPr lang="en-US" sz="4300" dirty="0" err="1"/>
              <a:t>Leonore’s</a:t>
            </a:r>
            <a:r>
              <a:rPr lang="en-US" sz="4300" dirty="0"/>
              <a:t> rating on Dark Knight: </a:t>
            </a:r>
          </a:p>
        </p:txBody>
      </p:sp>
      <p:graphicFrame>
        <p:nvGraphicFramePr>
          <p:cNvPr id="28" name="Object 27"/>
          <p:cNvGraphicFramePr>
            <a:graphicFrameLocks noChangeAspect="1"/>
          </p:cNvGraphicFramePr>
          <p:nvPr>
            <p:extLst/>
          </p:nvPr>
        </p:nvGraphicFramePr>
        <p:xfrm>
          <a:off x="5692775" y="5772150"/>
          <a:ext cx="2981325" cy="1085850"/>
        </p:xfrm>
        <a:graphic>
          <a:graphicData uri="http://schemas.openxmlformats.org/presentationml/2006/ole">
            <mc:AlternateContent xmlns:mc="http://schemas.openxmlformats.org/markup-compatibility/2006">
              <mc:Choice xmlns:v="urn:schemas-microsoft-com:vml" Requires="v">
                <p:oleObj spid="_x0000_s39940" name="Equation" r:id="rId8" imgW="1041400" imgH="393700" progId="Equation.DSMT4">
                  <p:embed/>
                </p:oleObj>
              </mc:Choice>
              <mc:Fallback>
                <p:oleObj name="Equation" r:id="rId8" imgW="1041400" imgH="393700" progId="Equation.DSMT4">
                  <p:embed/>
                  <p:pic>
                    <p:nvPicPr>
                      <p:cNvPr id="28" name="Object 27"/>
                      <p:cNvPicPr>
                        <a:picLocks noChangeAspect="1" noChangeArrowheads="1"/>
                      </p:cNvPicPr>
                      <p:nvPr/>
                    </p:nvPicPr>
                    <p:blipFill>
                      <a:blip r:embed="rId9"/>
                      <a:srcRect/>
                      <a:stretch>
                        <a:fillRect/>
                      </a:stretch>
                    </p:blipFill>
                    <p:spPr bwMode="auto">
                      <a:xfrm>
                        <a:off x="5692775" y="5772150"/>
                        <a:ext cx="2981325" cy="1085850"/>
                      </a:xfrm>
                      <a:prstGeom prst="rect">
                        <a:avLst/>
                      </a:prstGeom>
                      <a:noFill/>
                      <a:extLst/>
                    </p:spPr>
                  </p:pic>
                </p:oleObj>
              </mc:Fallback>
            </mc:AlternateContent>
          </a:graphicData>
        </a:graphic>
      </p:graphicFrame>
      <p:graphicFrame>
        <p:nvGraphicFramePr>
          <p:cNvPr id="14" name="Object 13"/>
          <p:cNvGraphicFramePr>
            <a:graphicFrameLocks noChangeAspect="1"/>
          </p:cNvGraphicFramePr>
          <p:nvPr>
            <p:extLst/>
          </p:nvPr>
        </p:nvGraphicFramePr>
        <p:xfrm>
          <a:off x="6592888" y="2078038"/>
          <a:ext cx="5599112" cy="3078162"/>
        </p:xfrm>
        <a:graphic>
          <a:graphicData uri="http://schemas.openxmlformats.org/presentationml/2006/ole">
            <mc:AlternateContent xmlns:mc="http://schemas.openxmlformats.org/markup-compatibility/2006">
              <mc:Choice xmlns:v="urn:schemas-microsoft-com:vml" Requires="v">
                <p:oleObj spid="_x0000_s39941" name="Equation" r:id="rId10" imgW="1828800" imgH="889000" progId="Equation.DSMT4">
                  <p:embed/>
                </p:oleObj>
              </mc:Choice>
              <mc:Fallback>
                <p:oleObj name="Equation" r:id="rId10" imgW="1828800" imgH="889000" progId="Equation.DSMT4">
                  <p:embed/>
                  <p:pic>
                    <p:nvPicPr>
                      <p:cNvPr id="14" name="Object 13"/>
                      <p:cNvPicPr>
                        <a:picLocks noChangeAspect="1" noChangeArrowheads="1"/>
                      </p:cNvPicPr>
                      <p:nvPr/>
                    </p:nvPicPr>
                    <p:blipFill>
                      <a:blip r:embed="rId11"/>
                      <a:srcRect/>
                      <a:stretch>
                        <a:fillRect/>
                      </a:stretch>
                    </p:blipFill>
                    <p:spPr bwMode="auto">
                      <a:xfrm>
                        <a:off x="6592888" y="2078038"/>
                        <a:ext cx="5599112" cy="3078162"/>
                      </a:xfrm>
                      <a:prstGeom prst="rect">
                        <a:avLst/>
                      </a:prstGeom>
                      <a:noFill/>
                      <a:extLst/>
                    </p:spPr>
                  </p:pic>
                </p:oleObj>
              </mc:Fallback>
            </mc:AlternateContent>
          </a:graphicData>
        </a:graphic>
      </p:graphicFrame>
      <p:sp>
        <p:nvSpPr>
          <p:cNvPr id="19" name="TextBox 18"/>
          <p:cNvSpPr txBox="1"/>
          <p:nvPr/>
        </p:nvSpPr>
        <p:spPr>
          <a:xfrm rot="19827249">
            <a:off x="6994702" y="2406546"/>
            <a:ext cx="2823651" cy="523220"/>
          </a:xfrm>
          <a:prstGeom prst="rect">
            <a:avLst/>
          </a:prstGeom>
          <a:noFill/>
        </p:spPr>
        <p:txBody>
          <a:bodyPr wrap="square" rtlCol="0">
            <a:spAutoFit/>
          </a:bodyPr>
          <a:lstStyle/>
          <a:p>
            <a:r>
              <a:rPr lang="en-US" sz="2800" dirty="0"/>
              <a:t>Carmen</a:t>
            </a:r>
          </a:p>
        </p:txBody>
      </p:sp>
      <p:sp>
        <p:nvSpPr>
          <p:cNvPr id="20" name="TextBox 19"/>
          <p:cNvSpPr txBox="1"/>
          <p:nvPr/>
        </p:nvSpPr>
        <p:spPr>
          <a:xfrm rot="19036122">
            <a:off x="8678197" y="888564"/>
            <a:ext cx="2823651" cy="523220"/>
          </a:xfrm>
          <a:prstGeom prst="rect">
            <a:avLst/>
          </a:prstGeom>
          <a:noFill/>
        </p:spPr>
        <p:txBody>
          <a:bodyPr wrap="square" rtlCol="0">
            <a:spAutoFit/>
          </a:bodyPr>
          <a:lstStyle/>
          <a:p>
            <a:r>
              <a:rPr lang="en-US" sz="2800" dirty="0"/>
              <a:t>Dark Knight</a:t>
            </a:r>
          </a:p>
        </p:txBody>
      </p:sp>
      <p:sp>
        <p:nvSpPr>
          <p:cNvPr id="21" name="TextBox 20"/>
          <p:cNvSpPr txBox="1"/>
          <p:nvPr/>
        </p:nvSpPr>
        <p:spPr>
          <a:xfrm>
            <a:off x="76586" y="3885257"/>
            <a:ext cx="2823651" cy="646331"/>
          </a:xfrm>
          <a:prstGeom prst="rect">
            <a:avLst/>
          </a:prstGeom>
          <a:noFill/>
        </p:spPr>
        <p:txBody>
          <a:bodyPr wrap="square" rtlCol="0">
            <a:spAutoFit/>
          </a:bodyPr>
          <a:lstStyle/>
          <a:p>
            <a:r>
              <a:rPr lang="en-US" sz="3600" dirty="0" err="1"/>
              <a:t>Leonore</a:t>
            </a:r>
            <a:endParaRPr lang="en-US" sz="3600" dirty="0"/>
          </a:p>
        </p:txBody>
      </p:sp>
      <p:sp>
        <p:nvSpPr>
          <p:cNvPr id="22" name="TextBox 21"/>
          <p:cNvSpPr txBox="1"/>
          <p:nvPr/>
        </p:nvSpPr>
        <p:spPr>
          <a:xfrm rot="19827249">
            <a:off x="7033379" y="2976018"/>
            <a:ext cx="2823651" cy="523220"/>
          </a:xfrm>
          <a:prstGeom prst="rect">
            <a:avLst/>
          </a:prstGeom>
          <a:noFill/>
        </p:spPr>
        <p:txBody>
          <a:bodyPr wrap="square" rtlCol="0">
            <a:spAutoFit/>
          </a:bodyPr>
          <a:lstStyle/>
          <a:p>
            <a:r>
              <a:rPr lang="en-US" sz="2800" dirty="0" err="1"/>
              <a:t>Leonore</a:t>
            </a:r>
            <a:endParaRPr lang="en-US" sz="2800" dirty="0"/>
          </a:p>
        </p:txBody>
      </p:sp>
    </p:spTree>
    <p:extLst>
      <p:ext uri="{BB962C8B-B14F-4D97-AF65-F5344CB8AC3E}">
        <p14:creationId xmlns:p14="http://schemas.microsoft.com/office/powerpoint/2010/main" val="23542708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nvPr>
        </p:nvGraphicFramePr>
        <p:xfrm>
          <a:off x="1819560" y="2919617"/>
          <a:ext cx="2179928" cy="1709435"/>
        </p:xfrm>
        <a:graphic>
          <a:graphicData uri="http://schemas.openxmlformats.org/presentationml/2006/ole">
            <mc:AlternateContent xmlns:mc="http://schemas.openxmlformats.org/markup-compatibility/2006">
              <mc:Choice xmlns:v="urn:schemas-microsoft-com:vml" Requires="v">
                <p:oleObj spid="_x0000_s40962" name="Equation" r:id="rId4" imgW="660400" imgH="495300" progId="Equation.DSMT4">
                  <p:embed/>
                </p:oleObj>
              </mc:Choice>
              <mc:Fallback>
                <p:oleObj name="Equation" r:id="rId4" imgW="660400" imgH="495300" progId="Equation.DSMT4">
                  <p:embed/>
                  <p:pic>
                    <p:nvPicPr>
                      <p:cNvPr id="23" name="Object 22"/>
                      <p:cNvPicPr>
                        <a:picLocks noChangeAspect="1" noChangeArrowheads="1"/>
                      </p:cNvPicPr>
                      <p:nvPr/>
                    </p:nvPicPr>
                    <p:blipFill>
                      <a:blip r:embed="rId5"/>
                      <a:srcRect/>
                      <a:stretch>
                        <a:fillRect/>
                      </a:stretch>
                    </p:blipFill>
                    <p:spPr bwMode="auto">
                      <a:xfrm>
                        <a:off x="1819560" y="2919617"/>
                        <a:ext cx="2179928" cy="1709435"/>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nvPr>
        </p:nvGraphicFramePr>
        <p:xfrm>
          <a:off x="3923427" y="2910165"/>
          <a:ext cx="2601055" cy="1431181"/>
        </p:xfrm>
        <a:graphic>
          <a:graphicData uri="http://schemas.openxmlformats.org/presentationml/2006/ole">
            <mc:AlternateContent xmlns:mc="http://schemas.openxmlformats.org/markup-compatibility/2006">
              <mc:Choice xmlns:v="urn:schemas-microsoft-com:vml" Requires="v">
                <p:oleObj spid="_x0000_s40963" name="Equation" r:id="rId6" imgW="1016000" imgH="495300" progId="Equation.DSMT4">
                  <p:embed/>
                </p:oleObj>
              </mc:Choice>
              <mc:Fallback>
                <p:oleObj name="Equation" r:id="rId6" imgW="1016000" imgH="495300" progId="Equation.DSMT4">
                  <p:embed/>
                  <p:pic>
                    <p:nvPicPr>
                      <p:cNvPr id="15" name="Object 14"/>
                      <p:cNvPicPr>
                        <a:picLocks noChangeAspect="1" noChangeArrowheads="1"/>
                      </p:cNvPicPr>
                      <p:nvPr/>
                    </p:nvPicPr>
                    <p:blipFill>
                      <a:blip r:embed="rId7"/>
                      <a:srcRect/>
                      <a:stretch>
                        <a:fillRect/>
                      </a:stretch>
                    </p:blipFill>
                    <p:spPr bwMode="auto">
                      <a:xfrm>
                        <a:off x="3923427" y="2910165"/>
                        <a:ext cx="2601055" cy="1431181"/>
                      </a:xfrm>
                      <a:prstGeom prst="rect">
                        <a:avLst/>
                      </a:prstGeom>
                      <a:noFill/>
                      <a:extLst/>
                    </p:spPr>
                  </p:pic>
                </p:oleObj>
              </mc:Fallback>
            </mc:AlternateContent>
          </a:graphicData>
        </a:graphic>
      </p:graphicFrame>
      <p:graphicFrame>
        <p:nvGraphicFramePr>
          <p:cNvPr id="14" name="Object 13"/>
          <p:cNvGraphicFramePr>
            <a:graphicFrameLocks noChangeAspect="1"/>
          </p:cNvGraphicFramePr>
          <p:nvPr>
            <p:extLst/>
          </p:nvPr>
        </p:nvGraphicFramePr>
        <p:xfrm>
          <a:off x="6956026" y="2078038"/>
          <a:ext cx="5003791" cy="2756212"/>
        </p:xfrm>
        <a:graphic>
          <a:graphicData uri="http://schemas.openxmlformats.org/presentationml/2006/ole">
            <mc:AlternateContent xmlns:mc="http://schemas.openxmlformats.org/markup-compatibility/2006">
              <mc:Choice xmlns:v="urn:schemas-microsoft-com:vml" Requires="v">
                <p:oleObj spid="_x0000_s40964" name="Equation" r:id="rId8" imgW="1841500" imgH="889000" progId="Equation.DSMT4">
                  <p:embed/>
                </p:oleObj>
              </mc:Choice>
              <mc:Fallback>
                <p:oleObj name="Equation" r:id="rId8" imgW="1841500" imgH="889000" progId="Equation.DSMT4">
                  <p:embed/>
                  <p:pic>
                    <p:nvPicPr>
                      <p:cNvPr id="14" name="Object 13"/>
                      <p:cNvPicPr>
                        <a:picLocks noChangeAspect="1" noChangeArrowheads="1"/>
                      </p:cNvPicPr>
                      <p:nvPr/>
                    </p:nvPicPr>
                    <p:blipFill>
                      <a:blip r:embed="rId9"/>
                      <a:srcRect/>
                      <a:stretch>
                        <a:fillRect/>
                      </a:stretch>
                    </p:blipFill>
                    <p:spPr bwMode="auto">
                      <a:xfrm>
                        <a:off x="6956026" y="2078038"/>
                        <a:ext cx="5003791" cy="2756212"/>
                      </a:xfrm>
                      <a:prstGeom prst="rect">
                        <a:avLst/>
                      </a:prstGeom>
                      <a:noFill/>
                      <a:extLst/>
                    </p:spPr>
                  </p:pic>
                </p:oleObj>
              </mc:Fallback>
            </mc:AlternateContent>
          </a:graphicData>
        </a:graphic>
      </p:graphicFrame>
      <p:sp>
        <p:nvSpPr>
          <p:cNvPr id="3" name="Title 2"/>
          <p:cNvSpPr>
            <a:spLocks noGrp="1"/>
          </p:cNvSpPr>
          <p:nvPr>
            <p:ph type="title"/>
          </p:nvPr>
        </p:nvSpPr>
        <p:spPr/>
        <p:txBody>
          <a:bodyPr/>
          <a:lstStyle/>
          <a:p>
            <a:r>
              <a:rPr lang="en-US" dirty="0"/>
              <a:t>Matrix Factorization</a:t>
            </a:r>
          </a:p>
        </p:txBody>
      </p:sp>
      <p:sp>
        <p:nvSpPr>
          <p:cNvPr id="24" name="TextBox 23"/>
          <p:cNvSpPr txBox="1"/>
          <p:nvPr/>
        </p:nvSpPr>
        <p:spPr>
          <a:xfrm>
            <a:off x="94770" y="3069333"/>
            <a:ext cx="2823651" cy="646331"/>
          </a:xfrm>
          <a:prstGeom prst="rect">
            <a:avLst/>
          </a:prstGeom>
          <a:noFill/>
        </p:spPr>
        <p:txBody>
          <a:bodyPr wrap="square" rtlCol="0">
            <a:spAutoFit/>
          </a:bodyPr>
          <a:lstStyle/>
          <a:p>
            <a:r>
              <a:rPr lang="en-US" sz="3600" dirty="0"/>
              <a:t>Carmen</a:t>
            </a:r>
          </a:p>
        </p:txBody>
      </p:sp>
      <p:sp>
        <p:nvSpPr>
          <p:cNvPr id="25" name="TextBox 24"/>
          <p:cNvSpPr txBox="1"/>
          <p:nvPr/>
        </p:nvSpPr>
        <p:spPr>
          <a:xfrm rot="17967503">
            <a:off x="1975344" y="2110657"/>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2771214" y="2093726"/>
            <a:ext cx="1583570" cy="461665"/>
          </a:xfrm>
          <a:prstGeom prst="rect">
            <a:avLst/>
          </a:prstGeom>
          <a:noFill/>
        </p:spPr>
        <p:txBody>
          <a:bodyPr wrap="square" rtlCol="0">
            <a:spAutoFit/>
          </a:bodyPr>
          <a:lstStyle/>
          <a:p>
            <a:r>
              <a:rPr lang="en-US" sz="2400" dirty="0">
                <a:solidFill>
                  <a:srgbClr val="DF07A0"/>
                </a:solidFill>
              </a:rPr>
              <a:t>Kiddy</a:t>
            </a:r>
          </a:p>
        </p:txBody>
      </p:sp>
      <p:sp>
        <p:nvSpPr>
          <p:cNvPr id="16" name="TextBox 15"/>
          <p:cNvSpPr txBox="1"/>
          <p:nvPr/>
        </p:nvSpPr>
        <p:spPr>
          <a:xfrm rot="17967503">
            <a:off x="6137768" y="2594728"/>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6156535" y="3392984"/>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sp>
        <p:nvSpPr>
          <p:cNvPr id="19" name="TextBox 18"/>
          <p:cNvSpPr txBox="1"/>
          <p:nvPr/>
        </p:nvSpPr>
        <p:spPr>
          <a:xfrm rot="19827249">
            <a:off x="6994702" y="2406546"/>
            <a:ext cx="2823651" cy="523220"/>
          </a:xfrm>
          <a:prstGeom prst="rect">
            <a:avLst/>
          </a:prstGeom>
          <a:noFill/>
        </p:spPr>
        <p:txBody>
          <a:bodyPr wrap="square" rtlCol="0">
            <a:spAutoFit/>
          </a:bodyPr>
          <a:lstStyle/>
          <a:p>
            <a:r>
              <a:rPr lang="en-US" sz="2800" dirty="0"/>
              <a:t>Carmen</a:t>
            </a:r>
          </a:p>
        </p:txBody>
      </p:sp>
      <p:sp>
        <p:nvSpPr>
          <p:cNvPr id="20" name="TextBox 19"/>
          <p:cNvSpPr txBox="1"/>
          <p:nvPr/>
        </p:nvSpPr>
        <p:spPr>
          <a:xfrm rot="19036122">
            <a:off x="8678197" y="888564"/>
            <a:ext cx="2823651" cy="523220"/>
          </a:xfrm>
          <a:prstGeom prst="rect">
            <a:avLst/>
          </a:prstGeom>
          <a:noFill/>
        </p:spPr>
        <p:txBody>
          <a:bodyPr wrap="square" rtlCol="0">
            <a:spAutoFit/>
          </a:bodyPr>
          <a:lstStyle/>
          <a:p>
            <a:r>
              <a:rPr lang="en-US" sz="2800" dirty="0"/>
              <a:t>Dark Knight</a:t>
            </a:r>
          </a:p>
        </p:txBody>
      </p:sp>
      <p:sp>
        <p:nvSpPr>
          <p:cNvPr id="21" name="TextBox 20"/>
          <p:cNvSpPr txBox="1"/>
          <p:nvPr/>
        </p:nvSpPr>
        <p:spPr>
          <a:xfrm>
            <a:off x="76586" y="3885257"/>
            <a:ext cx="2823651" cy="646331"/>
          </a:xfrm>
          <a:prstGeom prst="rect">
            <a:avLst/>
          </a:prstGeom>
          <a:noFill/>
        </p:spPr>
        <p:txBody>
          <a:bodyPr wrap="square" rtlCol="0">
            <a:spAutoFit/>
          </a:bodyPr>
          <a:lstStyle/>
          <a:p>
            <a:r>
              <a:rPr lang="en-US" sz="3600" dirty="0" err="1"/>
              <a:t>Leonore</a:t>
            </a:r>
            <a:endParaRPr lang="en-US" sz="3600" dirty="0"/>
          </a:p>
        </p:txBody>
      </p:sp>
      <p:sp>
        <p:nvSpPr>
          <p:cNvPr id="22" name="TextBox 21"/>
          <p:cNvSpPr txBox="1"/>
          <p:nvPr/>
        </p:nvSpPr>
        <p:spPr>
          <a:xfrm rot="19827249">
            <a:off x="7033379" y="2976018"/>
            <a:ext cx="2823651" cy="523220"/>
          </a:xfrm>
          <a:prstGeom prst="rect">
            <a:avLst/>
          </a:prstGeom>
          <a:noFill/>
        </p:spPr>
        <p:txBody>
          <a:bodyPr wrap="square" rtlCol="0">
            <a:spAutoFit/>
          </a:bodyPr>
          <a:lstStyle/>
          <a:p>
            <a:r>
              <a:rPr lang="en-US" sz="2800" dirty="0" err="1"/>
              <a:t>Leonore</a:t>
            </a:r>
            <a:endParaRPr lang="en-US" sz="2800" dirty="0"/>
          </a:p>
        </p:txBody>
      </p:sp>
      <p:sp>
        <p:nvSpPr>
          <p:cNvPr id="29" name="TextBox 28"/>
          <p:cNvSpPr txBox="1"/>
          <p:nvPr/>
        </p:nvSpPr>
        <p:spPr>
          <a:xfrm rot="19036122">
            <a:off x="5152799" y="1858245"/>
            <a:ext cx="2823651" cy="523220"/>
          </a:xfrm>
          <a:prstGeom prst="rect">
            <a:avLst/>
          </a:prstGeom>
          <a:noFill/>
        </p:spPr>
        <p:txBody>
          <a:bodyPr wrap="square" rtlCol="0">
            <a:spAutoFit/>
          </a:bodyPr>
          <a:lstStyle/>
          <a:p>
            <a:r>
              <a:rPr lang="en-US" sz="2800" dirty="0"/>
              <a:t>Jurassic Park</a:t>
            </a:r>
          </a:p>
        </p:txBody>
      </p:sp>
      <p:sp>
        <p:nvSpPr>
          <p:cNvPr id="30" name="TextBox 29"/>
          <p:cNvSpPr txBox="1"/>
          <p:nvPr/>
        </p:nvSpPr>
        <p:spPr>
          <a:xfrm rot="19036122">
            <a:off x="9565608" y="888563"/>
            <a:ext cx="2823651" cy="523220"/>
          </a:xfrm>
          <a:prstGeom prst="rect">
            <a:avLst/>
          </a:prstGeom>
          <a:noFill/>
        </p:spPr>
        <p:txBody>
          <a:bodyPr wrap="square" rtlCol="0">
            <a:spAutoFit/>
          </a:bodyPr>
          <a:lstStyle/>
          <a:p>
            <a:r>
              <a:rPr lang="en-US" sz="2800" dirty="0"/>
              <a:t>Jurassic Park</a:t>
            </a:r>
          </a:p>
        </p:txBody>
      </p:sp>
    </p:spTree>
    <p:extLst>
      <p:ext uri="{BB962C8B-B14F-4D97-AF65-F5344CB8AC3E}">
        <p14:creationId xmlns:p14="http://schemas.microsoft.com/office/powerpoint/2010/main" val="23178635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9648229" y="2863372"/>
            <a:ext cx="719473" cy="530819"/>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1" name="Rectangle 30"/>
          <p:cNvSpPr/>
          <p:nvPr/>
        </p:nvSpPr>
        <p:spPr>
          <a:xfrm>
            <a:off x="5307049" y="3090130"/>
            <a:ext cx="891597" cy="1270175"/>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Rectangle 1"/>
          <p:cNvSpPr/>
          <p:nvPr/>
        </p:nvSpPr>
        <p:spPr>
          <a:xfrm>
            <a:off x="2160728" y="3924274"/>
            <a:ext cx="1516300" cy="530819"/>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1819560" y="2919617"/>
          <a:ext cx="2179928" cy="1709435"/>
        </p:xfrm>
        <a:graphic>
          <a:graphicData uri="http://schemas.openxmlformats.org/presentationml/2006/ole">
            <mc:AlternateContent xmlns:mc="http://schemas.openxmlformats.org/markup-compatibility/2006">
              <mc:Choice xmlns:v="urn:schemas-microsoft-com:vml" Requires="v">
                <p:oleObj spid="_x0000_s41986" name="Equation" r:id="rId4" imgW="660400" imgH="495300" progId="Equation.DSMT4">
                  <p:embed/>
                </p:oleObj>
              </mc:Choice>
              <mc:Fallback>
                <p:oleObj name="Equation" r:id="rId4" imgW="660400" imgH="495300" progId="Equation.DSMT4">
                  <p:embed/>
                  <p:pic>
                    <p:nvPicPr>
                      <p:cNvPr id="23" name="Object 22"/>
                      <p:cNvPicPr>
                        <a:picLocks noChangeAspect="1" noChangeArrowheads="1"/>
                      </p:cNvPicPr>
                      <p:nvPr/>
                    </p:nvPicPr>
                    <p:blipFill>
                      <a:blip r:embed="rId5"/>
                      <a:srcRect/>
                      <a:stretch>
                        <a:fillRect/>
                      </a:stretch>
                    </p:blipFill>
                    <p:spPr bwMode="auto">
                      <a:xfrm>
                        <a:off x="1819560" y="2919617"/>
                        <a:ext cx="2179928" cy="1709435"/>
                      </a:xfrm>
                      <a:prstGeom prst="rect">
                        <a:avLst/>
                      </a:prstGeom>
                      <a:noFill/>
                      <a:extLst/>
                    </p:spPr>
                  </p:pic>
                </p:oleObj>
              </mc:Fallback>
            </mc:AlternateContent>
          </a:graphicData>
        </a:graphic>
      </p:graphicFrame>
      <p:sp>
        <p:nvSpPr>
          <p:cNvPr id="24" name="TextBox 23"/>
          <p:cNvSpPr txBox="1"/>
          <p:nvPr/>
        </p:nvSpPr>
        <p:spPr>
          <a:xfrm>
            <a:off x="94770" y="3069333"/>
            <a:ext cx="2823651" cy="646331"/>
          </a:xfrm>
          <a:prstGeom prst="rect">
            <a:avLst/>
          </a:prstGeom>
          <a:noFill/>
        </p:spPr>
        <p:txBody>
          <a:bodyPr wrap="square" rtlCol="0">
            <a:spAutoFit/>
          </a:bodyPr>
          <a:lstStyle/>
          <a:p>
            <a:r>
              <a:rPr lang="en-US" sz="3600" dirty="0"/>
              <a:t>Carmen</a:t>
            </a:r>
          </a:p>
        </p:txBody>
      </p:sp>
      <p:sp>
        <p:nvSpPr>
          <p:cNvPr id="25" name="TextBox 24"/>
          <p:cNvSpPr txBox="1"/>
          <p:nvPr/>
        </p:nvSpPr>
        <p:spPr>
          <a:xfrm rot="17967503">
            <a:off x="1975344" y="2110657"/>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2771214" y="2093726"/>
            <a:ext cx="1583570" cy="461665"/>
          </a:xfrm>
          <a:prstGeom prst="rect">
            <a:avLst/>
          </a:prstGeom>
          <a:noFill/>
        </p:spPr>
        <p:txBody>
          <a:bodyPr wrap="square" rtlCol="0">
            <a:spAutoFit/>
          </a:bodyPr>
          <a:lstStyle/>
          <a:p>
            <a:r>
              <a:rPr lang="en-US" sz="2400" dirty="0">
                <a:solidFill>
                  <a:srgbClr val="DF07A0"/>
                </a:solidFill>
              </a:rPr>
              <a:t>Kiddy</a:t>
            </a:r>
          </a:p>
        </p:txBody>
      </p:sp>
      <p:graphicFrame>
        <p:nvGraphicFramePr>
          <p:cNvPr id="15" name="Object 14"/>
          <p:cNvGraphicFramePr>
            <a:graphicFrameLocks noChangeAspect="1"/>
          </p:cNvGraphicFramePr>
          <p:nvPr>
            <p:extLst/>
          </p:nvPr>
        </p:nvGraphicFramePr>
        <p:xfrm>
          <a:off x="3923427" y="2910165"/>
          <a:ext cx="2601055" cy="1431181"/>
        </p:xfrm>
        <a:graphic>
          <a:graphicData uri="http://schemas.openxmlformats.org/presentationml/2006/ole">
            <mc:AlternateContent xmlns:mc="http://schemas.openxmlformats.org/markup-compatibility/2006">
              <mc:Choice xmlns:v="urn:schemas-microsoft-com:vml" Requires="v">
                <p:oleObj spid="_x0000_s41987" name="Equation" r:id="rId6" imgW="1016000" imgH="495300" progId="Equation.DSMT4">
                  <p:embed/>
                </p:oleObj>
              </mc:Choice>
              <mc:Fallback>
                <p:oleObj name="Equation" r:id="rId6" imgW="1016000" imgH="495300" progId="Equation.DSMT4">
                  <p:embed/>
                  <p:pic>
                    <p:nvPicPr>
                      <p:cNvPr id="15" name="Object 14"/>
                      <p:cNvPicPr>
                        <a:picLocks noChangeAspect="1" noChangeArrowheads="1"/>
                      </p:cNvPicPr>
                      <p:nvPr/>
                    </p:nvPicPr>
                    <p:blipFill>
                      <a:blip r:embed="rId7"/>
                      <a:srcRect/>
                      <a:stretch>
                        <a:fillRect/>
                      </a:stretch>
                    </p:blipFill>
                    <p:spPr bwMode="auto">
                      <a:xfrm>
                        <a:off x="3923427" y="2910165"/>
                        <a:ext cx="2601055" cy="1431181"/>
                      </a:xfrm>
                      <a:prstGeom prst="rect">
                        <a:avLst/>
                      </a:prstGeom>
                      <a:noFill/>
                      <a:extLst/>
                    </p:spPr>
                  </p:pic>
                </p:oleObj>
              </mc:Fallback>
            </mc:AlternateContent>
          </a:graphicData>
        </a:graphic>
      </p:graphicFrame>
      <p:sp>
        <p:nvSpPr>
          <p:cNvPr id="16" name="TextBox 15"/>
          <p:cNvSpPr txBox="1"/>
          <p:nvPr/>
        </p:nvSpPr>
        <p:spPr>
          <a:xfrm rot="17967503">
            <a:off x="6137768" y="2594728"/>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6156535" y="3392984"/>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graphicFrame>
        <p:nvGraphicFramePr>
          <p:cNvPr id="14" name="Object 13"/>
          <p:cNvGraphicFramePr>
            <a:graphicFrameLocks noChangeAspect="1"/>
          </p:cNvGraphicFramePr>
          <p:nvPr>
            <p:extLst/>
          </p:nvPr>
        </p:nvGraphicFramePr>
        <p:xfrm>
          <a:off x="6956026" y="2078038"/>
          <a:ext cx="5003791" cy="2756212"/>
        </p:xfrm>
        <a:graphic>
          <a:graphicData uri="http://schemas.openxmlformats.org/presentationml/2006/ole">
            <mc:AlternateContent xmlns:mc="http://schemas.openxmlformats.org/markup-compatibility/2006">
              <mc:Choice xmlns:v="urn:schemas-microsoft-com:vml" Requires="v">
                <p:oleObj spid="_x0000_s41988" name="Equation" r:id="rId8" imgW="1841500" imgH="889000" progId="Equation.DSMT4">
                  <p:embed/>
                </p:oleObj>
              </mc:Choice>
              <mc:Fallback>
                <p:oleObj name="Equation" r:id="rId8" imgW="1841500" imgH="889000" progId="Equation.DSMT4">
                  <p:embed/>
                  <p:pic>
                    <p:nvPicPr>
                      <p:cNvPr id="14" name="Object 13"/>
                      <p:cNvPicPr>
                        <a:picLocks noChangeAspect="1" noChangeArrowheads="1"/>
                      </p:cNvPicPr>
                      <p:nvPr/>
                    </p:nvPicPr>
                    <p:blipFill>
                      <a:blip r:embed="rId9"/>
                      <a:srcRect/>
                      <a:stretch>
                        <a:fillRect/>
                      </a:stretch>
                    </p:blipFill>
                    <p:spPr bwMode="auto">
                      <a:xfrm>
                        <a:off x="6956026" y="2078038"/>
                        <a:ext cx="5003791" cy="2756212"/>
                      </a:xfrm>
                      <a:prstGeom prst="rect">
                        <a:avLst/>
                      </a:prstGeom>
                      <a:noFill/>
                      <a:extLst/>
                    </p:spPr>
                  </p:pic>
                </p:oleObj>
              </mc:Fallback>
            </mc:AlternateContent>
          </a:graphicData>
        </a:graphic>
      </p:graphicFrame>
      <p:sp>
        <p:nvSpPr>
          <p:cNvPr id="19" name="TextBox 18"/>
          <p:cNvSpPr txBox="1"/>
          <p:nvPr/>
        </p:nvSpPr>
        <p:spPr>
          <a:xfrm rot="19827249">
            <a:off x="6994702" y="2406546"/>
            <a:ext cx="2823651" cy="523220"/>
          </a:xfrm>
          <a:prstGeom prst="rect">
            <a:avLst/>
          </a:prstGeom>
          <a:noFill/>
        </p:spPr>
        <p:txBody>
          <a:bodyPr wrap="square" rtlCol="0">
            <a:spAutoFit/>
          </a:bodyPr>
          <a:lstStyle/>
          <a:p>
            <a:r>
              <a:rPr lang="en-US" sz="2800" dirty="0"/>
              <a:t>Carmen</a:t>
            </a:r>
          </a:p>
        </p:txBody>
      </p:sp>
      <p:sp>
        <p:nvSpPr>
          <p:cNvPr id="20" name="TextBox 19"/>
          <p:cNvSpPr txBox="1"/>
          <p:nvPr/>
        </p:nvSpPr>
        <p:spPr>
          <a:xfrm rot="19036122">
            <a:off x="8678197" y="888564"/>
            <a:ext cx="2823651" cy="523220"/>
          </a:xfrm>
          <a:prstGeom prst="rect">
            <a:avLst/>
          </a:prstGeom>
          <a:noFill/>
        </p:spPr>
        <p:txBody>
          <a:bodyPr wrap="square" rtlCol="0">
            <a:spAutoFit/>
          </a:bodyPr>
          <a:lstStyle/>
          <a:p>
            <a:r>
              <a:rPr lang="en-US" sz="2800" dirty="0"/>
              <a:t>Dark Knight</a:t>
            </a:r>
          </a:p>
        </p:txBody>
      </p:sp>
      <p:sp>
        <p:nvSpPr>
          <p:cNvPr id="21" name="TextBox 20"/>
          <p:cNvSpPr txBox="1"/>
          <p:nvPr/>
        </p:nvSpPr>
        <p:spPr>
          <a:xfrm>
            <a:off x="76586" y="3885257"/>
            <a:ext cx="2823651" cy="646331"/>
          </a:xfrm>
          <a:prstGeom prst="rect">
            <a:avLst/>
          </a:prstGeom>
          <a:noFill/>
        </p:spPr>
        <p:txBody>
          <a:bodyPr wrap="square" rtlCol="0">
            <a:spAutoFit/>
          </a:bodyPr>
          <a:lstStyle/>
          <a:p>
            <a:r>
              <a:rPr lang="en-US" sz="3600" dirty="0" err="1"/>
              <a:t>Leonore</a:t>
            </a:r>
            <a:endParaRPr lang="en-US" sz="3600" dirty="0"/>
          </a:p>
        </p:txBody>
      </p:sp>
      <p:sp>
        <p:nvSpPr>
          <p:cNvPr id="22" name="TextBox 21"/>
          <p:cNvSpPr txBox="1"/>
          <p:nvPr/>
        </p:nvSpPr>
        <p:spPr>
          <a:xfrm rot="19827249">
            <a:off x="7033379" y="2976018"/>
            <a:ext cx="2823651" cy="523220"/>
          </a:xfrm>
          <a:prstGeom prst="rect">
            <a:avLst/>
          </a:prstGeom>
          <a:noFill/>
        </p:spPr>
        <p:txBody>
          <a:bodyPr wrap="square" rtlCol="0">
            <a:spAutoFit/>
          </a:bodyPr>
          <a:lstStyle/>
          <a:p>
            <a:r>
              <a:rPr lang="en-US" sz="2800" dirty="0" err="1"/>
              <a:t>Leonore</a:t>
            </a:r>
            <a:endParaRPr lang="en-US" sz="2800" dirty="0"/>
          </a:p>
        </p:txBody>
      </p:sp>
      <p:sp>
        <p:nvSpPr>
          <p:cNvPr id="29" name="TextBox 28"/>
          <p:cNvSpPr txBox="1"/>
          <p:nvPr/>
        </p:nvSpPr>
        <p:spPr>
          <a:xfrm rot="19036122">
            <a:off x="5152799" y="1858245"/>
            <a:ext cx="2823651" cy="523220"/>
          </a:xfrm>
          <a:prstGeom prst="rect">
            <a:avLst/>
          </a:prstGeom>
          <a:noFill/>
        </p:spPr>
        <p:txBody>
          <a:bodyPr wrap="square" rtlCol="0">
            <a:spAutoFit/>
          </a:bodyPr>
          <a:lstStyle/>
          <a:p>
            <a:r>
              <a:rPr lang="en-US" sz="2800" dirty="0"/>
              <a:t>Jurassic Park</a:t>
            </a:r>
          </a:p>
        </p:txBody>
      </p:sp>
      <p:sp>
        <p:nvSpPr>
          <p:cNvPr id="30" name="TextBox 29"/>
          <p:cNvSpPr txBox="1"/>
          <p:nvPr/>
        </p:nvSpPr>
        <p:spPr>
          <a:xfrm rot="19036122">
            <a:off x="9565608" y="888563"/>
            <a:ext cx="2823651" cy="523220"/>
          </a:xfrm>
          <a:prstGeom prst="rect">
            <a:avLst/>
          </a:prstGeom>
          <a:noFill/>
        </p:spPr>
        <p:txBody>
          <a:bodyPr wrap="square" rtlCol="0">
            <a:spAutoFit/>
          </a:bodyPr>
          <a:lstStyle/>
          <a:p>
            <a:r>
              <a:rPr lang="en-US" sz="2800" dirty="0"/>
              <a:t>Jurassic Park</a:t>
            </a:r>
          </a:p>
        </p:txBody>
      </p:sp>
    </p:spTree>
    <p:extLst>
      <p:ext uri="{BB962C8B-B14F-4D97-AF65-F5344CB8AC3E}">
        <p14:creationId xmlns:p14="http://schemas.microsoft.com/office/powerpoint/2010/main" val="17838293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859749" y="2847967"/>
          <a:ext cx="3091012" cy="2460229"/>
        </p:xfrm>
        <a:graphic>
          <a:graphicData uri="http://schemas.openxmlformats.org/presentationml/2006/ole">
            <mc:AlternateContent xmlns:mc="http://schemas.openxmlformats.org/markup-compatibility/2006">
              <mc:Choice xmlns:v="urn:schemas-microsoft-com:vml" Requires="v">
                <p:oleObj spid="_x0000_s43010" name="Equation" r:id="rId4" imgW="1701800" imgH="1295400" progId="Equation.DSMT4">
                  <p:embed/>
                </p:oleObj>
              </mc:Choice>
              <mc:Fallback>
                <p:oleObj name="Equation" r:id="rId4" imgW="1701800" imgH="1295400" progId="Equation.DSMT4">
                  <p:embed/>
                  <p:pic>
                    <p:nvPicPr>
                      <p:cNvPr id="23" name="Object 22"/>
                      <p:cNvPicPr>
                        <a:picLocks noChangeAspect="1" noChangeArrowheads="1"/>
                      </p:cNvPicPr>
                      <p:nvPr/>
                    </p:nvPicPr>
                    <p:blipFill>
                      <a:blip r:embed="rId5"/>
                      <a:srcRect/>
                      <a:stretch>
                        <a:fillRect/>
                      </a:stretch>
                    </p:blipFill>
                    <p:spPr bwMode="auto">
                      <a:xfrm>
                        <a:off x="859749" y="2847967"/>
                        <a:ext cx="3091012" cy="2460229"/>
                      </a:xfrm>
                      <a:prstGeom prst="rect">
                        <a:avLst/>
                      </a:prstGeom>
                      <a:noFill/>
                      <a:extLst/>
                    </p:spPr>
                  </p:pic>
                </p:oleObj>
              </mc:Fallback>
            </mc:AlternateContent>
          </a:graphicData>
        </a:graphic>
      </p:graphicFrame>
      <p:sp>
        <p:nvSpPr>
          <p:cNvPr id="24" name="TextBox 23"/>
          <p:cNvSpPr txBox="1"/>
          <p:nvPr/>
        </p:nvSpPr>
        <p:spPr>
          <a:xfrm rot="18632121">
            <a:off x="-454896" y="2633299"/>
            <a:ext cx="2823651" cy="461665"/>
          </a:xfrm>
          <a:prstGeom prst="rect">
            <a:avLst/>
          </a:prstGeom>
          <a:noFill/>
        </p:spPr>
        <p:txBody>
          <a:bodyPr wrap="square" rtlCol="0">
            <a:spAutoFit/>
          </a:bodyPr>
          <a:lstStyle/>
          <a:p>
            <a:r>
              <a:rPr lang="en-US" sz="2400" dirty="0"/>
              <a:t>Carmen</a:t>
            </a:r>
          </a:p>
        </p:txBody>
      </p:sp>
      <p:sp>
        <p:nvSpPr>
          <p:cNvPr id="25" name="TextBox 24"/>
          <p:cNvSpPr txBox="1"/>
          <p:nvPr/>
        </p:nvSpPr>
        <p:spPr>
          <a:xfrm rot="17967503">
            <a:off x="876012" y="2072741"/>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1387574" y="2055811"/>
            <a:ext cx="1583570" cy="461665"/>
          </a:xfrm>
          <a:prstGeom prst="rect">
            <a:avLst/>
          </a:prstGeom>
          <a:noFill/>
        </p:spPr>
        <p:txBody>
          <a:bodyPr wrap="square" rtlCol="0">
            <a:spAutoFit/>
          </a:bodyPr>
          <a:lstStyle/>
          <a:p>
            <a:r>
              <a:rPr lang="en-US" sz="2400" dirty="0">
                <a:solidFill>
                  <a:srgbClr val="DF07A0"/>
                </a:solidFill>
              </a:rPr>
              <a:t>Kiddy</a:t>
            </a:r>
          </a:p>
        </p:txBody>
      </p:sp>
      <p:graphicFrame>
        <p:nvGraphicFramePr>
          <p:cNvPr id="15" name="Object 14"/>
          <p:cNvGraphicFramePr>
            <a:graphicFrameLocks noChangeAspect="1"/>
          </p:cNvGraphicFramePr>
          <p:nvPr>
            <p:extLst/>
          </p:nvPr>
        </p:nvGraphicFramePr>
        <p:xfrm>
          <a:off x="4445356" y="3176027"/>
          <a:ext cx="3760217" cy="2302791"/>
        </p:xfrm>
        <a:graphic>
          <a:graphicData uri="http://schemas.openxmlformats.org/presentationml/2006/ole">
            <mc:AlternateContent xmlns:mc="http://schemas.openxmlformats.org/markup-compatibility/2006">
              <mc:Choice xmlns:v="urn:schemas-microsoft-com:vml" Requires="v">
                <p:oleObj spid="_x0000_s43011" name="Equation" r:id="rId6" imgW="2387600" imgH="1295400" progId="Equation.DSMT4">
                  <p:embed/>
                </p:oleObj>
              </mc:Choice>
              <mc:Fallback>
                <p:oleObj name="Equation" r:id="rId6" imgW="2387600" imgH="1295400" progId="Equation.DSMT4">
                  <p:embed/>
                  <p:pic>
                    <p:nvPicPr>
                      <p:cNvPr id="15" name="Object 14"/>
                      <p:cNvPicPr>
                        <a:picLocks noChangeAspect="1" noChangeArrowheads="1"/>
                      </p:cNvPicPr>
                      <p:nvPr/>
                    </p:nvPicPr>
                    <p:blipFill>
                      <a:blip r:embed="rId7"/>
                      <a:srcRect/>
                      <a:stretch>
                        <a:fillRect/>
                      </a:stretch>
                    </p:blipFill>
                    <p:spPr bwMode="auto">
                      <a:xfrm>
                        <a:off x="4445356" y="3176027"/>
                        <a:ext cx="3760217" cy="2302791"/>
                      </a:xfrm>
                      <a:prstGeom prst="rect">
                        <a:avLst/>
                      </a:prstGeom>
                      <a:noFill/>
                      <a:extLst/>
                    </p:spPr>
                  </p:pic>
                </p:oleObj>
              </mc:Fallback>
            </mc:AlternateContent>
          </a:graphicData>
        </a:graphic>
      </p:graphicFrame>
      <p:sp>
        <p:nvSpPr>
          <p:cNvPr id="16" name="TextBox 15"/>
          <p:cNvSpPr txBox="1"/>
          <p:nvPr/>
        </p:nvSpPr>
        <p:spPr>
          <a:xfrm rot="17967503">
            <a:off x="3541104" y="3144505"/>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3540919" y="3696307"/>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graphicFrame>
        <p:nvGraphicFramePr>
          <p:cNvPr id="14" name="Object 13"/>
          <p:cNvGraphicFramePr>
            <a:graphicFrameLocks noChangeAspect="1"/>
          </p:cNvGraphicFramePr>
          <p:nvPr>
            <p:extLst/>
          </p:nvPr>
        </p:nvGraphicFramePr>
        <p:xfrm>
          <a:off x="8466957" y="3132138"/>
          <a:ext cx="3709988" cy="2403475"/>
        </p:xfrm>
        <a:graphic>
          <a:graphicData uri="http://schemas.openxmlformats.org/presentationml/2006/ole">
            <mc:AlternateContent xmlns:mc="http://schemas.openxmlformats.org/markup-compatibility/2006">
              <mc:Choice xmlns:v="urn:schemas-microsoft-com:vml" Requires="v">
                <p:oleObj spid="_x0000_s43012" name="Equation" r:id="rId8" imgW="2413000" imgH="1371600" progId="Equation.DSMT4">
                  <p:embed/>
                </p:oleObj>
              </mc:Choice>
              <mc:Fallback>
                <p:oleObj name="Equation" r:id="rId8" imgW="2413000" imgH="1371600" progId="Equation.DSMT4">
                  <p:embed/>
                  <p:pic>
                    <p:nvPicPr>
                      <p:cNvPr id="14" name="Object 13"/>
                      <p:cNvPicPr>
                        <a:picLocks noChangeAspect="1" noChangeArrowheads="1"/>
                      </p:cNvPicPr>
                      <p:nvPr/>
                    </p:nvPicPr>
                    <p:blipFill>
                      <a:blip r:embed="rId9"/>
                      <a:srcRect/>
                      <a:stretch>
                        <a:fillRect/>
                      </a:stretch>
                    </p:blipFill>
                    <p:spPr bwMode="auto">
                      <a:xfrm>
                        <a:off x="8466957" y="3132138"/>
                        <a:ext cx="3709988" cy="2403475"/>
                      </a:xfrm>
                      <a:prstGeom prst="rect">
                        <a:avLst/>
                      </a:prstGeom>
                      <a:noFill/>
                      <a:extLst/>
                    </p:spPr>
                  </p:pic>
                </p:oleObj>
              </mc:Fallback>
            </mc:AlternateContent>
          </a:graphicData>
        </a:graphic>
      </p:graphicFrame>
      <p:sp>
        <p:nvSpPr>
          <p:cNvPr id="20" name="TextBox 19"/>
          <p:cNvSpPr txBox="1"/>
          <p:nvPr/>
        </p:nvSpPr>
        <p:spPr>
          <a:xfrm rot="19036122">
            <a:off x="9152044" y="1722708"/>
            <a:ext cx="2823651" cy="523220"/>
          </a:xfrm>
          <a:prstGeom prst="rect">
            <a:avLst/>
          </a:prstGeom>
          <a:noFill/>
        </p:spPr>
        <p:txBody>
          <a:bodyPr wrap="square" rtlCol="0">
            <a:spAutoFit/>
          </a:bodyPr>
          <a:lstStyle/>
          <a:p>
            <a:r>
              <a:rPr lang="en-US" sz="2800" dirty="0"/>
              <a:t>Dark Knight</a:t>
            </a:r>
          </a:p>
        </p:txBody>
      </p:sp>
      <p:sp>
        <p:nvSpPr>
          <p:cNvPr id="21" name="TextBox 20"/>
          <p:cNvSpPr txBox="1"/>
          <p:nvPr/>
        </p:nvSpPr>
        <p:spPr>
          <a:xfrm rot="18458477">
            <a:off x="-480542" y="3183813"/>
            <a:ext cx="2823651" cy="461665"/>
          </a:xfrm>
          <a:prstGeom prst="rect">
            <a:avLst/>
          </a:prstGeom>
          <a:noFill/>
        </p:spPr>
        <p:txBody>
          <a:bodyPr wrap="square" rtlCol="0">
            <a:spAutoFit/>
          </a:bodyPr>
          <a:lstStyle/>
          <a:p>
            <a:r>
              <a:rPr lang="en-US" sz="2400" dirty="0" err="1"/>
              <a:t>Leonore</a:t>
            </a:r>
            <a:endParaRPr lang="en-US" sz="2000" dirty="0"/>
          </a:p>
        </p:txBody>
      </p:sp>
      <p:sp>
        <p:nvSpPr>
          <p:cNvPr id="29" name="TextBox 28"/>
          <p:cNvSpPr txBox="1"/>
          <p:nvPr/>
        </p:nvSpPr>
        <p:spPr>
          <a:xfrm rot="19036122">
            <a:off x="5152799" y="1858245"/>
            <a:ext cx="2823651" cy="523220"/>
          </a:xfrm>
          <a:prstGeom prst="rect">
            <a:avLst/>
          </a:prstGeom>
          <a:noFill/>
        </p:spPr>
        <p:txBody>
          <a:bodyPr wrap="square" rtlCol="0">
            <a:spAutoFit/>
          </a:bodyPr>
          <a:lstStyle/>
          <a:p>
            <a:r>
              <a:rPr lang="en-US" sz="2800" dirty="0"/>
              <a:t>Jurassic Park</a:t>
            </a:r>
          </a:p>
        </p:txBody>
      </p:sp>
      <p:sp>
        <p:nvSpPr>
          <p:cNvPr id="30" name="TextBox 29"/>
          <p:cNvSpPr txBox="1"/>
          <p:nvPr/>
        </p:nvSpPr>
        <p:spPr>
          <a:xfrm rot="19036122">
            <a:off x="9812007" y="1722707"/>
            <a:ext cx="2823651" cy="523220"/>
          </a:xfrm>
          <a:prstGeom prst="rect">
            <a:avLst/>
          </a:prstGeom>
          <a:noFill/>
        </p:spPr>
        <p:txBody>
          <a:bodyPr wrap="square" rtlCol="0">
            <a:spAutoFit/>
          </a:bodyPr>
          <a:lstStyle/>
          <a:p>
            <a:r>
              <a:rPr lang="en-US" sz="2800" dirty="0"/>
              <a:t>Jurassic Park</a:t>
            </a:r>
          </a:p>
        </p:txBody>
      </p:sp>
      <p:sp>
        <p:nvSpPr>
          <p:cNvPr id="27" name="TextBox 26"/>
          <p:cNvSpPr txBox="1"/>
          <p:nvPr/>
        </p:nvSpPr>
        <p:spPr>
          <a:xfrm rot="18632121">
            <a:off x="7999255" y="2804658"/>
            <a:ext cx="2823651" cy="461665"/>
          </a:xfrm>
          <a:prstGeom prst="rect">
            <a:avLst/>
          </a:prstGeom>
          <a:noFill/>
        </p:spPr>
        <p:txBody>
          <a:bodyPr wrap="square" rtlCol="0">
            <a:spAutoFit/>
          </a:bodyPr>
          <a:lstStyle/>
          <a:p>
            <a:r>
              <a:rPr lang="en-US" sz="2400" dirty="0"/>
              <a:t>Carmen</a:t>
            </a:r>
          </a:p>
        </p:txBody>
      </p:sp>
      <p:sp>
        <p:nvSpPr>
          <p:cNvPr id="28" name="TextBox 27"/>
          <p:cNvSpPr txBox="1"/>
          <p:nvPr/>
        </p:nvSpPr>
        <p:spPr>
          <a:xfrm rot="18458477">
            <a:off x="7973608" y="3336210"/>
            <a:ext cx="2823651" cy="461665"/>
          </a:xfrm>
          <a:prstGeom prst="rect">
            <a:avLst/>
          </a:prstGeom>
          <a:noFill/>
        </p:spPr>
        <p:txBody>
          <a:bodyPr wrap="square" rtlCol="0">
            <a:spAutoFit/>
          </a:bodyPr>
          <a:lstStyle/>
          <a:p>
            <a:r>
              <a:rPr lang="en-US" sz="2400" dirty="0" err="1"/>
              <a:t>Leonore</a:t>
            </a:r>
            <a:endParaRPr lang="en-US" sz="2000" dirty="0"/>
          </a:p>
        </p:txBody>
      </p:sp>
      <p:sp>
        <p:nvSpPr>
          <p:cNvPr id="33" name="TextBox 32"/>
          <p:cNvSpPr txBox="1"/>
          <p:nvPr/>
        </p:nvSpPr>
        <p:spPr>
          <a:xfrm rot="18632121">
            <a:off x="8037933" y="4227233"/>
            <a:ext cx="2823651" cy="461665"/>
          </a:xfrm>
          <a:prstGeom prst="rect">
            <a:avLst/>
          </a:prstGeom>
          <a:noFill/>
        </p:spPr>
        <p:txBody>
          <a:bodyPr wrap="square" rtlCol="0">
            <a:spAutoFit/>
          </a:bodyPr>
          <a:lstStyle/>
          <a:p>
            <a:r>
              <a:rPr lang="en-US" sz="2400" dirty="0"/>
              <a:t>Joseph</a:t>
            </a:r>
          </a:p>
        </p:txBody>
      </p:sp>
      <p:sp>
        <p:nvSpPr>
          <p:cNvPr id="34" name="TextBox 33"/>
          <p:cNvSpPr txBox="1"/>
          <p:nvPr/>
        </p:nvSpPr>
        <p:spPr>
          <a:xfrm rot="18632121">
            <a:off x="-318822" y="4227970"/>
            <a:ext cx="2823651" cy="461665"/>
          </a:xfrm>
          <a:prstGeom prst="rect">
            <a:avLst/>
          </a:prstGeom>
          <a:noFill/>
        </p:spPr>
        <p:txBody>
          <a:bodyPr wrap="square" rtlCol="0">
            <a:spAutoFit/>
          </a:bodyPr>
          <a:lstStyle/>
          <a:p>
            <a:r>
              <a:rPr lang="en-US" sz="2400" dirty="0"/>
              <a:t>Joseph</a:t>
            </a:r>
          </a:p>
        </p:txBody>
      </p:sp>
      <p:sp>
        <p:nvSpPr>
          <p:cNvPr id="35" name="TextBox 34"/>
          <p:cNvSpPr txBox="1"/>
          <p:nvPr/>
        </p:nvSpPr>
        <p:spPr>
          <a:xfrm rot="19036122">
            <a:off x="7048944" y="1877940"/>
            <a:ext cx="2823651" cy="523220"/>
          </a:xfrm>
          <a:prstGeom prst="rect">
            <a:avLst/>
          </a:prstGeom>
          <a:noFill/>
        </p:spPr>
        <p:txBody>
          <a:bodyPr wrap="square" rtlCol="0">
            <a:spAutoFit/>
          </a:bodyPr>
          <a:lstStyle/>
          <a:p>
            <a:r>
              <a:rPr lang="en-US" sz="2800" dirty="0" err="1"/>
              <a:t>Zootopia</a:t>
            </a:r>
            <a:endParaRPr lang="en-US" sz="2800" dirty="0"/>
          </a:p>
        </p:txBody>
      </p:sp>
      <p:sp>
        <p:nvSpPr>
          <p:cNvPr id="37" name="TextBox 36"/>
          <p:cNvSpPr txBox="1"/>
          <p:nvPr/>
        </p:nvSpPr>
        <p:spPr>
          <a:xfrm rot="17967503">
            <a:off x="2750164" y="1748522"/>
            <a:ext cx="2116916" cy="461665"/>
          </a:xfrm>
          <a:prstGeom prst="rect">
            <a:avLst/>
          </a:prstGeom>
          <a:noFill/>
        </p:spPr>
        <p:txBody>
          <a:bodyPr wrap="square" rtlCol="0">
            <a:spAutoFit/>
          </a:bodyPr>
          <a:lstStyle/>
          <a:p>
            <a:r>
              <a:rPr lang="en-US" sz="2400" dirty="0">
                <a:solidFill>
                  <a:srgbClr val="800000"/>
                </a:solidFill>
              </a:rPr>
              <a:t>Yuck Factor</a:t>
            </a:r>
          </a:p>
        </p:txBody>
      </p:sp>
      <p:sp>
        <p:nvSpPr>
          <p:cNvPr id="38" name="TextBox 37"/>
          <p:cNvSpPr txBox="1"/>
          <p:nvPr/>
        </p:nvSpPr>
        <p:spPr>
          <a:xfrm rot="17967503">
            <a:off x="3092102" y="4839387"/>
            <a:ext cx="2116916" cy="461665"/>
          </a:xfrm>
          <a:prstGeom prst="rect">
            <a:avLst/>
          </a:prstGeom>
          <a:noFill/>
        </p:spPr>
        <p:txBody>
          <a:bodyPr wrap="square" rtlCol="0">
            <a:spAutoFit/>
          </a:bodyPr>
          <a:lstStyle/>
          <a:p>
            <a:r>
              <a:rPr lang="en-US" sz="2400" dirty="0">
                <a:solidFill>
                  <a:srgbClr val="800000"/>
                </a:solidFill>
              </a:rPr>
              <a:t>Yuck Factor</a:t>
            </a:r>
          </a:p>
        </p:txBody>
      </p:sp>
    </p:spTree>
    <p:extLst>
      <p:ext uri="{BB962C8B-B14F-4D97-AF65-F5344CB8AC3E}">
        <p14:creationId xmlns:p14="http://schemas.microsoft.com/office/powerpoint/2010/main" val="20773334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8982" y="3426481"/>
            <a:ext cx="2580531" cy="32249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1" name="Rectangle 30"/>
          <p:cNvSpPr/>
          <p:nvPr/>
        </p:nvSpPr>
        <p:spPr>
          <a:xfrm>
            <a:off x="5414263" y="3377323"/>
            <a:ext cx="533052" cy="208488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2" name="Rectangle 31"/>
          <p:cNvSpPr/>
          <p:nvPr/>
        </p:nvSpPr>
        <p:spPr>
          <a:xfrm>
            <a:off x="9961630" y="3549880"/>
            <a:ext cx="533052" cy="3804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859749" y="2847967"/>
          <a:ext cx="3091012" cy="2460229"/>
        </p:xfrm>
        <a:graphic>
          <a:graphicData uri="http://schemas.openxmlformats.org/presentationml/2006/ole">
            <mc:AlternateContent xmlns:mc="http://schemas.openxmlformats.org/markup-compatibility/2006">
              <mc:Choice xmlns:v="urn:schemas-microsoft-com:vml" Requires="v">
                <p:oleObj spid="_x0000_s44034" name="Equation" r:id="rId4" imgW="1701800" imgH="1295400" progId="Equation.DSMT4">
                  <p:embed/>
                </p:oleObj>
              </mc:Choice>
              <mc:Fallback>
                <p:oleObj name="Equation" r:id="rId4" imgW="1701800" imgH="1295400" progId="Equation.DSMT4">
                  <p:embed/>
                  <p:pic>
                    <p:nvPicPr>
                      <p:cNvPr id="23" name="Object 22"/>
                      <p:cNvPicPr>
                        <a:picLocks noChangeAspect="1" noChangeArrowheads="1"/>
                      </p:cNvPicPr>
                      <p:nvPr/>
                    </p:nvPicPr>
                    <p:blipFill>
                      <a:blip r:embed="rId5"/>
                      <a:srcRect/>
                      <a:stretch>
                        <a:fillRect/>
                      </a:stretch>
                    </p:blipFill>
                    <p:spPr bwMode="auto">
                      <a:xfrm>
                        <a:off x="859749" y="2847967"/>
                        <a:ext cx="3091012" cy="2460229"/>
                      </a:xfrm>
                      <a:prstGeom prst="rect">
                        <a:avLst/>
                      </a:prstGeom>
                      <a:noFill/>
                      <a:extLst/>
                    </p:spPr>
                  </p:pic>
                </p:oleObj>
              </mc:Fallback>
            </mc:AlternateContent>
          </a:graphicData>
        </a:graphic>
      </p:graphicFrame>
      <p:sp>
        <p:nvSpPr>
          <p:cNvPr id="24" name="TextBox 23"/>
          <p:cNvSpPr txBox="1"/>
          <p:nvPr/>
        </p:nvSpPr>
        <p:spPr>
          <a:xfrm rot="18632121">
            <a:off x="-454896" y="2633299"/>
            <a:ext cx="2823651" cy="461665"/>
          </a:xfrm>
          <a:prstGeom prst="rect">
            <a:avLst/>
          </a:prstGeom>
          <a:noFill/>
        </p:spPr>
        <p:txBody>
          <a:bodyPr wrap="square" rtlCol="0">
            <a:spAutoFit/>
          </a:bodyPr>
          <a:lstStyle/>
          <a:p>
            <a:r>
              <a:rPr lang="en-US" sz="2400" dirty="0"/>
              <a:t>Carmen</a:t>
            </a:r>
          </a:p>
        </p:txBody>
      </p:sp>
      <p:sp>
        <p:nvSpPr>
          <p:cNvPr id="25" name="TextBox 24"/>
          <p:cNvSpPr txBox="1"/>
          <p:nvPr/>
        </p:nvSpPr>
        <p:spPr>
          <a:xfrm rot="17967503">
            <a:off x="876012" y="2072741"/>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1387574" y="2055811"/>
            <a:ext cx="1583570" cy="461665"/>
          </a:xfrm>
          <a:prstGeom prst="rect">
            <a:avLst/>
          </a:prstGeom>
          <a:noFill/>
        </p:spPr>
        <p:txBody>
          <a:bodyPr wrap="square" rtlCol="0">
            <a:spAutoFit/>
          </a:bodyPr>
          <a:lstStyle/>
          <a:p>
            <a:r>
              <a:rPr lang="en-US" sz="2400" dirty="0">
                <a:solidFill>
                  <a:srgbClr val="DF07A0"/>
                </a:solidFill>
              </a:rPr>
              <a:t>Kiddy</a:t>
            </a:r>
          </a:p>
        </p:txBody>
      </p:sp>
      <p:graphicFrame>
        <p:nvGraphicFramePr>
          <p:cNvPr id="15" name="Object 14"/>
          <p:cNvGraphicFramePr>
            <a:graphicFrameLocks noChangeAspect="1"/>
          </p:cNvGraphicFramePr>
          <p:nvPr>
            <p:extLst/>
          </p:nvPr>
        </p:nvGraphicFramePr>
        <p:xfrm>
          <a:off x="4445356" y="3176027"/>
          <a:ext cx="3760217" cy="2302791"/>
        </p:xfrm>
        <a:graphic>
          <a:graphicData uri="http://schemas.openxmlformats.org/presentationml/2006/ole">
            <mc:AlternateContent xmlns:mc="http://schemas.openxmlformats.org/markup-compatibility/2006">
              <mc:Choice xmlns:v="urn:schemas-microsoft-com:vml" Requires="v">
                <p:oleObj spid="_x0000_s44035" name="Equation" r:id="rId6" imgW="2387600" imgH="1295400" progId="Equation.DSMT4">
                  <p:embed/>
                </p:oleObj>
              </mc:Choice>
              <mc:Fallback>
                <p:oleObj name="Equation" r:id="rId6" imgW="2387600" imgH="1295400" progId="Equation.DSMT4">
                  <p:embed/>
                  <p:pic>
                    <p:nvPicPr>
                      <p:cNvPr id="15" name="Object 14"/>
                      <p:cNvPicPr>
                        <a:picLocks noChangeAspect="1" noChangeArrowheads="1"/>
                      </p:cNvPicPr>
                      <p:nvPr/>
                    </p:nvPicPr>
                    <p:blipFill>
                      <a:blip r:embed="rId7"/>
                      <a:srcRect/>
                      <a:stretch>
                        <a:fillRect/>
                      </a:stretch>
                    </p:blipFill>
                    <p:spPr bwMode="auto">
                      <a:xfrm>
                        <a:off x="4445356" y="3176027"/>
                        <a:ext cx="3760217" cy="2302791"/>
                      </a:xfrm>
                      <a:prstGeom prst="rect">
                        <a:avLst/>
                      </a:prstGeom>
                      <a:noFill/>
                      <a:extLst/>
                    </p:spPr>
                  </p:pic>
                </p:oleObj>
              </mc:Fallback>
            </mc:AlternateContent>
          </a:graphicData>
        </a:graphic>
      </p:graphicFrame>
      <p:sp>
        <p:nvSpPr>
          <p:cNvPr id="16" name="TextBox 15"/>
          <p:cNvSpPr txBox="1"/>
          <p:nvPr/>
        </p:nvSpPr>
        <p:spPr>
          <a:xfrm rot="17967503">
            <a:off x="3541104" y="3144505"/>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3540919" y="3696307"/>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graphicFrame>
        <p:nvGraphicFramePr>
          <p:cNvPr id="14" name="Object 13"/>
          <p:cNvGraphicFramePr>
            <a:graphicFrameLocks noChangeAspect="1"/>
          </p:cNvGraphicFramePr>
          <p:nvPr>
            <p:extLst/>
          </p:nvPr>
        </p:nvGraphicFramePr>
        <p:xfrm>
          <a:off x="8466957" y="3132138"/>
          <a:ext cx="3709988" cy="2403475"/>
        </p:xfrm>
        <a:graphic>
          <a:graphicData uri="http://schemas.openxmlformats.org/presentationml/2006/ole">
            <mc:AlternateContent xmlns:mc="http://schemas.openxmlformats.org/markup-compatibility/2006">
              <mc:Choice xmlns:v="urn:schemas-microsoft-com:vml" Requires="v">
                <p:oleObj spid="_x0000_s44036" name="Equation" r:id="rId8" imgW="2413000" imgH="1371600" progId="Equation.DSMT4">
                  <p:embed/>
                </p:oleObj>
              </mc:Choice>
              <mc:Fallback>
                <p:oleObj name="Equation" r:id="rId8" imgW="2413000" imgH="1371600" progId="Equation.DSMT4">
                  <p:embed/>
                  <p:pic>
                    <p:nvPicPr>
                      <p:cNvPr id="14" name="Object 13"/>
                      <p:cNvPicPr>
                        <a:picLocks noChangeAspect="1" noChangeArrowheads="1"/>
                      </p:cNvPicPr>
                      <p:nvPr/>
                    </p:nvPicPr>
                    <p:blipFill>
                      <a:blip r:embed="rId9"/>
                      <a:srcRect/>
                      <a:stretch>
                        <a:fillRect/>
                      </a:stretch>
                    </p:blipFill>
                    <p:spPr bwMode="auto">
                      <a:xfrm>
                        <a:off x="8466957" y="3132138"/>
                        <a:ext cx="3709988" cy="2403475"/>
                      </a:xfrm>
                      <a:prstGeom prst="rect">
                        <a:avLst/>
                      </a:prstGeom>
                      <a:noFill/>
                      <a:extLst/>
                    </p:spPr>
                  </p:pic>
                </p:oleObj>
              </mc:Fallback>
            </mc:AlternateContent>
          </a:graphicData>
        </a:graphic>
      </p:graphicFrame>
      <p:sp>
        <p:nvSpPr>
          <p:cNvPr id="20" name="TextBox 19"/>
          <p:cNvSpPr txBox="1"/>
          <p:nvPr/>
        </p:nvSpPr>
        <p:spPr>
          <a:xfrm rot="19036122">
            <a:off x="9152044" y="1722708"/>
            <a:ext cx="2823651" cy="523220"/>
          </a:xfrm>
          <a:prstGeom prst="rect">
            <a:avLst/>
          </a:prstGeom>
          <a:noFill/>
        </p:spPr>
        <p:txBody>
          <a:bodyPr wrap="square" rtlCol="0">
            <a:spAutoFit/>
          </a:bodyPr>
          <a:lstStyle/>
          <a:p>
            <a:r>
              <a:rPr lang="en-US" sz="2800" dirty="0"/>
              <a:t>Dark Knight</a:t>
            </a:r>
          </a:p>
        </p:txBody>
      </p:sp>
      <p:sp>
        <p:nvSpPr>
          <p:cNvPr id="21" name="TextBox 20"/>
          <p:cNvSpPr txBox="1"/>
          <p:nvPr/>
        </p:nvSpPr>
        <p:spPr>
          <a:xfrm rot="18458477">
            <a:off x="-480542" y="3183813"/>
            <a:ext cx="2823651" cy="461665"/>
          </a:xfrm>
          <a:prstGeom prst="rect">
            <a:avLst/>
          </a:prstGeom>
          <a:noFill/>
        </p:spPr>
        <p:txBody>
          <a:bodyPr wrap="square" rtlCol="0">
            <a:spAutoFit/>
          </a:bodyPr>
          <a:lstStyle/>
          <a:p>
            <a:r>
              <a:rPr lang="en-US" sz="2400" dirty="0" err="1"/>
              <a:t>Leonore</a:t>
            </a:r>
            <a:endParaRPr lang="en-US" sz="2000" dirty="0"/>
          </a:p>
        </p:txBody>
      </p:sp>
      <p:sp>
        <p:nvSpPr>
          <p:cNvPr id="29" name="TextBox 28"/>
          <p:cNvSpPr txBox="1"/>
          <p:nvPr/>
        </p:nvSpPr>
        <p:spPr>
          <a:xfrm rot="19036122">
            <a:off x="5152799" y="1858245"/>
            <a:ext cx="2823651" cy="523220"/>
          </a:xfrm>
          <a:prstGeom prst="rect">
            <a:avLst/>
          </a:prstGeom>
          <a:noFill/>
        </p:spPr>
        <p:txBody>
          <a:bodyPr wrap="square" rtlCol="0">
            <a:spAutoFit/>
          </a:bodyPr>
          <a:lstStyle/>
          <a:p>
            <a:r>
              <a:rPr lang="en-US" sz="2800" dirty="0"/>
              <a:t>Jurassic Park</a:t>
            </a:r>
          </a:p>
        </p:txBody>
      </p:sp>
      <p:sp>
        <p:nvSpPr>
          <p:cNvPr id="30" name="TextBox 29"/>
          <p:cNvSpPr txBox="1"/>
          <p:nvPr/>
        </p:nvSpPr>
        <p:spPr>
          <a:xfrm rot="19036122">
            <a:off x="9812007" y="1722707"/>
            <a:ext cx="2823651" cy="523220"/>
          </a:xfrm>
          <a:prstGeom prst="rect">
            <a:avLst/>
          </a:prstGeom>
          <a:noFill/>
        </p:spPr>
        <p:txBody>
          <a:bodyPr wrap="square" rtlCol="0">
            <a:spAutoFit/>
          </a:bodyPr>
          <a:lstStyle/>
          <a:p>
            <a:r>
              <a:rPr lang="en-US" sz="2800" dirty="0"/>
              <a:t>Jurassic Park</a:t>
            </a:r>
          </a:p>
        </p:txBody>
      </p:sp>
      <p:sp>
        <p:nvSpPr>
          <p:cNvPr id="27" name="TextBox 26"/>
          <p:cNvSpPr txBox="1"/>
          <p:nvPr/>
        </p:nvSpPr>
        <p:spPr>
          <a:xfrm rot="18632121">
            <a:off x="7999255" y="2804658"/>
            <a:ext cx="2823651" cy="461665"/>
          </a:xfrm>
          <a:prstGeom prst="rect">
            <a:avLst/>
          </a:prstGeom>
          <a:noFill/>
        </p:spPr>
        <p:txBody>
          <a:bodyPr wrap="square" rtlCol="0">
            <a:spAutoFit/>
          </a:bodyPr>
          <a:lstStyle/>
          <a:p>
            <a:r>
              <a:rPr lang="en-US" sz="2400" dirty="0"/>
              <a:t>Carmen</a:t>
            </a:r>
          </a:p>
        </p:txBody>
      </p:sp>
      <p:sp>
        <p:nvSpPr>
          <p:cNvPr id="28" name="TextBox 27"/>
          <p:cNvSpPr txBox="1"/>
          <p:nvPr/>
        </p:nvSpPr>
        <p:spPr>
          <a:xfrm rot="18458477">
            <a:off x="7973608" y="3336210"/>
            <a:ext cx="2823651" cy="461665"/>
          </a:xfrm>
          <a:prstGeom prst="rect">
            <a:avLst/>
          </a:prstGeom>
          <a:noFill/>
        </p:spPr>
        <p:txBody>
          <a:bodyPr wrap="square" rtlCol="0">
            <a:spAutoFit/>
          </a:bodyPr>
          <a:lstStyle/>
          <a:p>
            <a:r>
              <a:rPr lang="en-US" sz="2400" dirty="0" err="1"/>
              <a:t>Leonore</a:t>
            </a:r>
            <a:endParaRPr lang="en-US" sz="2000" dirty="0"/>
          </a:p>
        </p:txBody>
      </p:sp>
      <p:sp>
        <p:nvSpPr>
          <p:cNvPr id="33" name="TextBox 32"/>
          <p:cNvSpPr txBox="1"/>
          <p:nvPr/>
        </p:nvSpPr>
        <p:spPr>
          <a:xfrm rot="18632121">
            <a:off x="8037933" y="4227233"/>
            <a:ext cx="2823651" cy="461665"/>
          </a:xfrm>
          <a:prstGeom prst="rect">
            <a:avLst/>
          </a:prstGeom>
          <a:noFill/>
        </p:spPr>
        <p:txBody>
          <a:bodyPr wrap="square" rtlCol="0">
            <a:spAutoFit/>
          </a:bodyPr>
          <a:lstStyle/>
          <a:p>
            <a:r>
              <a:rPr lang="en-US" sz="2400" dirty="0"/>
              <a:t>Joseph</a:t>
            </a:r>
          </a:p>
        </p:txBody>
      </p:sp>
      <p:sp>
        <p:nvSpPr>
          <p:cNvPr id="34" name="TextBox 33"/>
          <p:cNvSpPr txBox="1"/>
          <p:nvPr/>
        </p:nvSpPr>
        <p:spPr>
          <a:xfrm rot="18632121">
            <a:off x="-318822" y="4227970"/>
            <a:ext cx="2823651" cy="461665"/>
          </a:xfrm>
          <a:prstGeom prst="rect">
            <a:avLst/>
          </a:prstGeom>
          <a:noFill/>
        </p:spPr>
        <p:txBody>
          <a:bodyPr wrap="square" rtlCol="0">
            <a:spAutoFit/>
          </a:bodyPr>
          <a:lstStyle/>
          <a:p>
            <a:r>
              <a:rPr lang="en-US" sz="2400" dirty="0"/>
              <a:t>Joseph</a:t>
            </a:r>
          </a:p>
        </p:txBody>
      </p:sp>
      <p:sp>
        <p:nvSpPr>
          <p:cNvPr id="35" name="TextBox 34"/>
          <p:cNvSpPr txBox="1"/>
          <p:nvPr/>
        </p:nvSpPr>
        <p:spPr>
          <a:xfrm rot="19036122">
            <a:off x="7048944" y="1877940"/>
            <a:ext cx="2823651" cy="523220"/>
          </a:xfrm>
          <a:prstGeom prst="rect">
            <a:avLst/>
          </a:prstGeom>
          <a:noFill/>
        </p:spPr>
        <p:txBody>
          <a:bodyPr wrap="square" rtlCol="0">
            <a:spAutoFit/>
          </a:bodyPr>
          <a:lstStyle/>
          <a:p>
            <a:r>
              <a:rPr lang="en-US" sz="2800" dirty="0" err="1"/>
              <a:t>Zootopia</a:t>
            </a:r>
            <a:endParaRPr lang="en-US" sz="2800" dirty="0"/>
          </a:p>
        </p:txBody>
      </p:sp>
      <p:sp>
        <p:nvSpPr>
          <p:cNvPr id="37" name="TextBox 36"/>
          <p:cNvSpPr txBox="1"/>
          <p:nvPr/>
        </p:nvSpPr>
        <p:spPr>
          <a:xfrm rot="17967503">
            <a:off x="2750164" y="1748522"/>
            <a:ext cx="2116916" cy="461665"/>
          </a:xfrm>
          <a:prstGeom prst="rect">
            <a:avLst/>
          </a:prstGeom>
          <a:noFill/>
        </p:spPr>
        <p:txBody>
          <a:bodyPr wrap="square" rtlCol="0">
            <a:spAutoFit/>
          </a:bodyPr>
          <a:lstStyle/>
          <a:p>
            <a:r>
              <a:rPr lang="en-US" sz="2400" dirty="0">
                <a:solidFill>
                  <a:srgbClr val="800000"/>
                </a:solidFill>
              </a:rPr>
              <a:t>Yuck Factor</a:t>
            </a:r>
          </a:p>
        </p:txBody>
      </p:sp>
      <p:sp>
        <p:nvSpPr>
          <p:cNvPr id="38" name="TextBox 37"/>
          <p:cNvSpPr txBox="1"/>
          <p:nvPr/>
        </p:nvSpPr>
        <p:spPr>
          <a:xfrm rot="17967503">
            <a:off x="3092102" y="4839387"/>
            <a:ext cx="2116916" cy="461665"/>
          </a:xfrm>
          <a:prstGeom prst="rect">
            <a:avLst/>
          </a:prstGeom>
          <a:noFill/>
        </p:spPr>
        <p:txBody>
          <a:bodyPr wrap="square" rtlCol="0">
            <a:spAutoFit/>
          </a:bodyPr>
          <a:lstStyle/>
          <a:p>
            <a:r>
              <a:rPr lang="en-US" sz="2400" dirty="0">
                <a:solidFill>
                  <a:srgbClr val="800000"/>
                </a:solidFill>
              </a:rPr>
              <a:t>Yuck Factor</a:t>
            </a:r>
          </a:p>
        </p:txBody>
      </p:sp>
    </p:spTree>
    <p:extLst>
      <p:ext uri="{BB962C8B-B14F-4D97-AF65-F5344CB8AC3E}">
        <p14:creationId xmlns:p14="http://schemas.microsoft.com/office/powerpoint/2010/main" val="32576723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859749" y="2847967"/>
          <a:ext cx="3091012" cy="2460229"/>
        </p:xfrm>
        <a:graphic>
          <a:graphicData uri="http://schemas.openxmlformats.org/presentationml/2006/ole">
            <mc:AlternateContent xmlns:mc="http://schemas.openxmlformats.org/markup-compatibility/2006">
              <mc:Choice xmlns:v="urn:schemas-microsoft-com:vml" Requires="v">
                <p:oleObj spid="_x0000_s45058" name="Equation" r:id="rId4" imgW="1701800" imgH="1295400" progId="Equation.DSMT4">
                  <p:embed/>
                </p:oleObj>
              </mc:Choice>
              <mc:Fallback>
                <p:oleObj name="Equation" r:id="rId4" imgW="1701800" imgH="1295400" progId="Equation.DSMT4">
                  <p:embed/>
                  <p:pic>
                    <p:nvPicPr>
                      <p:cNvPr id="23" name="Object 22"/>
                      <p:cNvPicPr>
                        <a:picLocks noChangeAspect="1" noChangeArrowheads="1"/>
                      </p:cNvPicPr>
                      <p:nvPr/>
                    </p:nvPicPr>
                    <p:blipFill>
                      <a:blip r:embed="rId5"/>
                      <a:srcRect/>
                      <a:stretch>
                        <a:fillRect/>
                      </a:stretch>
                    </p:blipFill>
                    <p:spPr bwMode="auto">
                      <a:xfrm>
                        <a:off x="859749" y="2847967"/>
                        <a:ext cx="3091012" cy="2460229"/>
                      </a:xfrm>
                      <a:prstGeom prst="rect">
                        <a:avLst/>
                      </a:prstGeom>
                      <a:noFill/>
                      <a:extLst/>
                    </p:spPr>
                  </p:pic>
                </p:oleObj>
              </mc:Fallback>
            </mc:AlternateContent>
          </a:graphicData>
        </a:graphic>
      </p:graphicFrame>
      <p:sp>
        <p:nvSpPr>
          <p:cNvPr id="24" name="TextBox 23"/>
          <p:cNvSpPr txBox="1"/>
          <p:nvPr/>
        </p:nvSpPr>
        <p:spPr>
          <a:xfrm rot="18632121">
            <a:off x="-454896" y="2633299"/>
            <a:ext cx="2823651" cy="461665"/>
          </a:xfrm>
          <a:prstGeom prst="rect">
            <a:avLst/>
          </a:prstGeom>
          <a:noFill/>
        </p:spPr>
        <p:txBody>
          <a:bodyPr wrap="square" rtlCol="0">
            <a:spAutoFit/>
          </a:bodyPr>
          <a:lstStyle/>
          <a:p>
            <a:r>
              <a:rPr lang="en-US" sz="2400" dirty="0"/>
              <a:t>Carmen</a:t>
            </a:r>
          </a:p>
        </p:txBody>
      </p:sp>
      <p:sp>
        <p:nvSpPr>
          <p:cNvPr id="25" name="TextBox 24"/>
          <p:cNvSpPr txBox="1"/>
          <p:nvPr/>
        </p:nvSpPr>
        <p:spPr>
          <a:xfrm rot="17967503">
            <a:off x="876012" y="2072741"/>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1387574" y="2055811"/>
            <a:ext cx="1583570" cy="461665"/>
          </a:xfrm>
          <a:prstGeom prst="rect">
            <a:avLst/>
          </a:prstGeom>
          <a:noFill/>
        </p:spPr>
        <p:txBody>
          <a:bodyPr wrap="square" rtlCol="0">
            <a:spAutoFit/>
          </a:bodyPr>
          <a:lstStyle/>
          <a:p>
            <a:r>
              <a:rPr lang="en-US" sz="2400" dirty="0">
                <a:solidFill>
                  <a:srgbClr val="DF07A0"/>
                </a:solidFill>
              </a:rPr>
              <a:t>Kiddy</a:t>
            </a:r>
          </a:p>
        </p:txBody>
      </p:sp>
      <p:graphicFrame>
        <p:nvGraphicFramePr>
          <p:cNvPr id="15" name="Object 14"/>
          <p:cNvGraphicFramePr>
            <a:graphicFrameLocks noChangeAspect="1"/>
          </p:cNvGraphicFramePr>
          <p:nvPr>
            <p:extLst/>
          </p:nvPr>
        </p:nvGraphicFramePr>
        <p:xfrm>
          <a:off x="4445356" y="3176027"/>
          <a:ext cx="3760217" cy="2302791"/>
        </p:xfrm>
        <a:graphic>
          <a:graphicData uri="http://schemas.openxmlformats.org/presentationml/2006/ole">
            <mc:AlternateContent xmlns:mc="http://schemas.openxmlformats.org/markup-compatibility/2006">
              <mc:Choice xmlns:v="urn:schemas-microsoft-com:vml" Requires="v">
                <p:oleObj spid="_x0000_s45059" name="Equation" r:id="rId6" imgW="2387600" imgH="1295400" progId="Equation.DSMT4">
                  <p:embed/>
                </p:oleObj>
              </mc:Choice>
              <mc:Fallback>
                <p:oleObj name="Equation" r:id="rId6" imgW="2387600" imgH="1295400" progId="Equation.DSMT4">
                  <p:embed/>
                  <p:pic>
                    <p:nvPicPr>
                      <p:cNvPr id="15" name="Object 14"/>
                      <p:cNvPicPr>
                        <a:picLocks noChangeAspect="1" noChangeArrowheads="1"/>
                      </p:cNvPicPr>
                      <p:nvPr/>
                    </p:nvPicPr>
                    <p:blipFill>
                      <a:blip r:embed="rId7"/>
                      <a:srcRect/>
                      <a:stretch>
                        <a:fillRect/>
                      </a:stretch>
                    </p:blipFill>
                    <p:spPr bwMode="auto">
                      <a:xfrm>
                        <a:off x="4445356" y="3176027"/>
                        <a:ext cx="3760217" cy="2302791"/>
                      </a:xfrm>
                      <a:prstGeom prst="rect">
                        <a:avLst/>
                      </a:prstGeom>
                      <a:noFill/>
                      <a:extLst/>
                    </p:spPr>
                  </p:pic>
                </p:oleObj>
              </mc:Fallback>
            </mc:AlternateContent>
          </a:graphicData>
        </a:graphic>
      </p:graphicFrame>
      <p:sp>
        <p:nvSpPr>
          <p:cNvPr id="16" name="TextBox 15"/>
          <p:cNvSpPr txBox="1"/>
          <p:nvPr/>
        </p:nvSpPr>
        <p:spPr>
          <a:xfrm rot="17967503">
            <a:off x="3541104" y="3144505"/>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3540919" y="3696307"/>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graphicFrame>
        <p:nvGraphicFramePr>
          <p:cNvPr id="14" name="Object 13"/>
          <p:cNvGraphicFramePr>
            <a:graphicFrameLocks noChangeAspect="1"/>
          </p:cNvGraphicFramePr>
          <p:nvPr>
            <p:extLst/>
          </p:nvPr>
        </p:nvGraphicFramePr>
        <p:xfrm>
          <a:off x="8466957" y="3132138"/>
          <a:ext cx="3709988" cy="2403475"/>
        </p:xfrm>
        <a:graphic>
          <a:graphicData uri="http://schemas.openxmlformats.org/presentationml/2006/ole">
            <mc:AlternateContent xmlns:mc="http://schemas.openxmlformats.org/markup-compatibility/2006">
              <mc:Choice xmlns:v="urn:schemas-microsoft-com:vml" Requires="v">
                <p:oleObj spid="_x0000_s45060" name="Equation" r:id="rId8" imgW="2413000" imgH="1371600" progId="Equation.DSMT4">
                  <p:embed/>
                </p:oleObj>
              </mc:Choice>
              <mc:Fallback>
                <p:oleObj name="Equation" r:id="rId8" imgW="2413000" imgH="1371600" progId="Equation.DSMT4">
                  <p:embed/>
                  <p:pic>
                    <p:nvPicPr>
                      <p:cNvPr id="14" name="Object 13"/>
                      <p:cNvPicPr>
                        <a:picLocks noChangeAspect="1" noChangeArrowheads="1"/>
                      </p:cNvPicPr>
                      <p:nvPr/>
                    </p:nvPicPr>
                    <p:blipFill>
                      <a:blip r:embed="rId9"/>
                      <a:srcRect/>
                      <a:stretch>
                        <a:fillRect/>
                      </a:stretch>
                    </p:blipFill>
                    <p:spPr bwMode="auto">
                      <a:xfrm>
                        <a:off x="8466957" y="3132138"/>
                        <a:ext cx="3709988" cy="2403475"/>
                      </a:xfrm>
                      <a:prstGeom prst="rect">
                        <a:avLst/>
                      </a:prstGeom>
                      <a:noFill/>
                      <a:extLst/>
                    </p:spPr>
                  </p:pic>
                </p:oleObj>
              </mc:Fallback>
            </mc:AlternateContent>
          </a:graphicData>
        </a:graphic>
      </p:graphicFrame>
      <p:sp>
        <p:nvSpPr>
          <p:cNvPr id="20" name="TextBox 19"/>
          <p:cNvSpPr txBox="1"/>
          <p:nvPr/>
        </p:nvSpPr>
        <p:spPr>
          <a:xfrm rot="19036122">
            <a:off x="9152044" y="1722708"/>
            <a:ext cx="2823651" cy="523220"/>
          </a:xfrm>
          <a:prstGeom prst="rect">
            <a:avLst/>
          </a:prstGeom>
          <a:noFill/>
        </p:spPr>
        <p:txBody>
          <a:bodyPr wrap="square" rtlCol="0">
            <a:spAutoFit/>
          </a:bodyPr>
          <a:lstStyle/>
          <a:p>
            <a:r>
              <a:rPr lang="en-US" sz="2800" dirty="0"/>
              <a:t>Dark Knight</a:t>
            </a:r>
          </a:p>
        </p:txBody>
      </p:sp>
      <p:sp>
        <p:nvSpPr>
          <p:cNvPr id="21" name="TextBox 20"/>
          <p:cNvSpPr txBox="1"/>
          <p:nvPr/>
        </p:nvSpPr>
        <p:spPr>
          <a:xfrm rot="18458477">
            <a:off x="-480542" y="3183813"/>
            <a:ext cx="2823651" cy="461665"/>
          </a:xfrm>
          <a:prstGeom prst="rect">
            <a:avLst/>
          </a:prstGeom>
          <a:noFill/>
        </p:spPr>
        <p:txBody>
          <a:bodyPr wrap="square" rtlCol="0">
            <a:spAutoFit/>
          </a:bodyPr>
          <a:lstStyle/>
          <a:p>
            <a:r>
              <a:rPr lang="en-US" sz="2400" dirty="0" err="1"/>
              <a:t>Leonore</a:t>
            </a:r>
            <a:endParaRPr lang="en-US" sz="2000" dirty="0"/>
          </a:p>
        </p:txBody>
      </p:sp>
      <p:sp>
        <p:nvSpPr>
          <p:cNvPr id="29" name="TextBox 28"/>
          <p:cNvSpPr txBox="1"/>
          <p:nvPr/>
        </p:nvSpPr>
        <p:spPr>
          <a:xfrm rot="19036122">
            <a:off x="5152799" y="1858245"/>
            <a:ext cx="2823651" cy="523220"/>
          </a:xfrm>
          <a:prstGeom prst="rect">
            <a:avLst/>
          </a:prstGeom>
          <a:noFill/>
        </p:spPr>
        <p:txBody>
          <a:bodyPr wrap="square" rtlCol="0">
            <a:spAutoFit/>
          </a:bodyPr>
          <a:lstStyle/>
          <a:p>
            <a:r>
              <a:rPr lang="en-US" sz="2800" dirty="0"/>
              <a:t>Jurassic Park</a:t>
            </a:r>
          </a:p>
        </p:txBody>
      </p:sp>
      <p:sp>
        <p:nvSpPr>
          <p:cNvPr id="30" name="TextBox 29"/>
          <p:cNvSpPr txBox="1"/>
          <p:nvPr/>
        </p:nvSpPr>
        <p:spPr>
          <a:xfrm rot="19036122">
            <a:off x="9812007" y="1722707"/>
            <a:ext cx="2823651" cy="523220"/>
          </a:xfrm>
          <a:prstGeom prst="rect">
            <a:avLst/>
          </a:prstGeom>
          <a:noFill/>
        </p:spPr>
        <p:txBody>
          <a:bodyPr wrap="square" rtlCol="0">
            <a:spAutoFit/>
          </a:bodyPr>
          <a:lstStyle/>
          <a:p>
            <a:r>
              <a:rPr lang="en-US" sz="2800" dirty="0"/>
              <a:t>Jurassic Park</a:t>
            </a:r>
          </a:p>
        </p:txBody>
      </p:sp>
      <p:sp>
        <p:nvSpPr>
          <p:cNvPr id="27" name="TextBox 26"/>
          <p:cNvSpPr txBox="1"/>
          <p:nvPr/>
        </p:nvSpPr>
        <p:spPr>
          <a:xfrm rot="18632121">
            <a:off x="7999255" y="2804658"/>
            <a:ext cx="2823651" cy="461665"/>
          </a:xfrm>
          <a:prstGeom prst="rect">
            <a:avLst/>
          </a:prstGeom>
          <a:noFill/>
        </p:spPr>
        <p:txBody>
          <a:bodyPr wrap="square" rtlCol="0">
            <a:spAutoFit/>
          </a:bodyPr>
          <a:lstStyle/>
          <a:p>
            <a:r>
              <a:rPr lang="en-US" sz="2400" dirty="0"/>
              <a:t>Carmen</a:t>
            </a:r>
          </a:p>
        </p:txBody>
      </p:sp>
      <p:sp>
        <p:nvSpPr>
          <p:cNvPr id="28" name="TextBox 27"/>
          <p:cNvSpPr txBox="1"/>
          <p:nvPr/>
        </p:nvSpPr>
        <p:spPr>
          <a:xfrm rot="18458477">
            <a:off x="7973608" y="3336210"/>
            <a:ext cx="2823651" cy="461665"/>
          </a:xfrm>
          <a:prstGeom prst="rect">
            <a:avLst/>
          </a:prstGeom>
          <a:noFill/>
        </p:spPr>
        <p:txBody>
          <a:bodyPr wrap="square" rtlCol="0">
            <a:spAutoFit/>
          </a:bodyPr>
          <a:lstStyle/>
          <a:p>
            <a:r>
              <a:rPr lang="en-US" sz="2400" dirty="0" err="1"/>
              <a:t>Leonore</a:t>
            </a:r>
            <a:endParaRPr lang="en-US" sz="2000" dirty="0"/>
          </a:p>
        </p:txBody>
      </p:sp>
      <p:sp>
        <p:nvSpPr>
          <p:cNvPr id="33" name="TextBox 32"/>
          <p:cNvSpPr txBox="1"/>
          <p:nvPr/>
        </p:nvSpPr>
        <p:spPr>
          <a:xfrm rot="18632121">
            <a:off x="8037933" y="4227233"/>
            <a:ext cx="2823651" cy="461665"/>
          </a:xfrm>
          <a:prstGeom prst="rect">
            <a:avLst/>
          </a:prstGeom>
          <a:noFill/>
        </p:spPr>
        <p:txBody>
          <a:bodyPr wrap="square" rtlCol="0">
            <a:spAutoFit/>
          </a:bodyPr>
          <a:lstStyle/>
          <a:p>
            <a:r>
              <a:rPr lang="en-US" sz="2400" dirty="0"/>
              <a:t>Joseph</a:t>
            </a:r>
          </a:p>
        </p:txBody>
      </p:sp>
      <p:sp>
        <p:nvSpPr>
          <p:cNvPr id="34" name="TextBox 33"/>
          <p:cNvSpPr txBox="1"/>
          <p:nvPr/>
        </p:nvSpPr>
        <p:spPr>
          <a:xfrm rot="18632121">
            <a:off x="-318822" y="4227970"/>
            <a:ext cx="2823651" cy="461665"/>
          </a:xfrm>
          <a:prstGeom prst="rect">
            <a:avLst/>
          </a:prstGeom>
          <a:noFill/>
        </p:spPr>
        <p:txBody>
          <a:bodyPr wrap="square" rtlCol="0">
            <a:spAutoFit/>
          </a:bodyPr>
          <a:lstStyle/>
          <a:p>
            <a:r>
              <a:rPr lang="en-US" sz="2400" dirty="0"/>
              <a:t>Joseph</a:t>
            </a:r>
          </a:p>
        </p:txBody>
      </p:sp>
      <p:sp>
        <p:nvSpPr>
          <p:cNvPr id="35" name="TextBox 34"/>
          <p:cNvSpPr txBox="1"/>
          <p:nvPr/>
        </p:nvSpPr>
        <p:spPr>
          <a:xfrm rot="19036122">
            <a:off x="7048944" y="1877940"/>
            <a:ext cx="2823651" cy="523220"/>
          </a:xfrm>
          <a:prstGeom prst="rect">
            <a:avLst/>
          </a:prstGeom>
          <a:noFill/>
        </p:spPr>
        <p:txBody>
          <a:bodyPr wrap="square" rtlCol="0">
            <a:spAutoFit/>
          </a:bodyPr>
          <a:lstStyle/>
          <a:p>
            <a:r>
              <a:rPr lang="en-US" sz="2800" dirty="0" err="1"/>
              <a:t>Zootopia</a:t>
            </a:r>
            <a:endParaRPr lang="en-US" sz="2800" dirty="0"/>
          </a:p>
        </p:txBody>
      </p:sp>
      <p:sp>
        <p:nvSpPr>
          <p:cNvPr id="37" name="TextBox 36"/>
          <p:cNvSpPr txBox="1"/>
          <p:nvPr/>
        </p:nvSpPr>
        <p:spPr>
          <a:xfrm rot="17967503">
            <a:off x="2750164" y="1748522"/>
            <a:ext cx="2116916" cy="461665"/>
          </a:xfrm>
          <a:prstGeom prst="rect">
            <a:avLst/>
          </a:prstGeom>
          <a:noFill/>
        </p:spPr>
        <p:txBody>
          <a:bodyPr wrap="square" rtlCol="0">
            <a:spAutoFit/>
          </a:bodyPr>
          <a:lstStyle/>
          <a:p>
            <a:r>
              <a:rPr lang="en-US" sz="2400" dirty="0">
                <a:solidFill>
                  <a:srgbClr val="800000"/>
                </a:solidFill>
              </a:rPr>
              <a:t>Yuck Factor</a:t>
            </a:r>
          </a:p>
        </p:txBody>
      </p:sp>
      <p:sp>
        <p:nvSpPr>
          <p:cNvPr id="38" name="TextBox 37"/>
          <p:cNvSpPr txBox="1"/>
          <p:nvPr/>
        </p:nvSpPr>
        <p:spPr>
          <a:xfrm rot="17967503">
            <a:off x="3092102" y="4839387"/>
            <a:ext cx="2116916" cy="461665"/>
          </a:xfrm>
          <a:prstGeom prst="rect">
            <a:avLst/>
          </a:prstGeom>
          <a:noFill/>
        </p:spPr>
        <p:txBody>
          <a:bodyPr wrap="square" rtlCol="0">
            <a:spAutoFit/>
          </a:bodyPr>
          <a:lstStyle/>
          <a:p>
            <a:r>
              <a:rPr lang="en-US" sz="2400" dirty="0">
                <a:solidFill>
                  <a:srgbClr val="800000"/>
                </a:solidFill>
              </a:rPr>
              <a:t>Yuck Factor</a:t>
            </a:r>
          </a:p>
        </p:txBody>
      </p:sp>
    </p:spTree>
    <p:extLst>
      <p:ext uri="{BB962C8B-B14F-4D97-AF65-F5344CB8AC3E}">
        <p14:creationId xmlns:p14="http://schemas.microsoft.com/office/powerpoint/2010/main" val="3437063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45359" y="1096936"/>
            <a:ext cx="11558587" cy="4612747"/>
          </a:xfrm>
        </p:spPr>
        <p:txBody>
          <a:bodyPr/>
          <a:lstStyle/>
          <a:p>
            <a:r>
              <a:rPr lang="en-US" dirty="0"/>
              <a:t>K-means clustering</a:t>
            </a:r>
          </a:p>
          <a:p>
            <a:pPr lvl="1"/>
            <a:r>
              <a:rPr lang="en-US" dirty="0"/>
              <a:t>Input number of clusters, randomly initialize centers</a:t>
            </a:r>
          </a:p>
          <a:p>
            <a:pPr lvl="1"/>
            <a:r>
              <a:rPr lang="en-US" dirty="0"/>
              <a:t>Assign all points to the closest cluster center</a:t>
            </a:r>
          </a:p>
          <a:p>
            <a:pPr lvl="1"/>
            <a:r>
              <a:rPr lang="en-US" dirty="0"/>
              <a:t>Change cluster centers to be in the middle of its points</a:t>
            </a:r>
          </a:p>
          <a:p>
            <a:pPr lvl="1"/>
            <a:r>
              <a:rPr lang="en-US" dirty="0"/>
              <a:t>Repeat until convergence</a:t>
            </a:r>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nvPr>
        </p:nvGraphicFramePr>
        <p:xfrm>
          <a:off x="859749" y="2847967"/>
          <a:ext cx="3091012" cy="2460229"/>
        </p:xfrm>
        <a:graphic>
          <a:graphicData uri="http://schemas.openxmlformats.org/presentationml/2006/ole">
            <mc:AlternateContent xmlns:mc="http://schemas.openxmlformats.org/markup-compatibility/2006">
              <mc:Choice xmlns:v="urn:schemas-microsoft-com:vml" Requires="v">
                <p:oleObj spid="_x0000_s46082" name="Equation" r:id="rId4" imgW="1701800" imgH="1295400" progId="Equation.DSMT4">
                  <p:embed/>
                </p:oleObj>
              </mc:Choice>
              <mc:Fallback>
                <p:oleObj name="Equation" r:id="rId4" imgW="1701800" imgH="1295400" progId="Equation.DSMT4">
                  <p:embed/>
                  <p:pic>
                    <p:nvPicPr>
                      <p:cNvPr id="23" name="Object 22"/>
                      <p:cNvPicPr>
                        <a:picLocks noChangeAspect="1" noChangeArrowheads="1"/>
                      </p:cNvPicPr>
                      <p:nvPr/>
                    </p:nvPicPr>
                    <p:blipFill>
                      <a:blip r:embed="rId5"/>
                      <a:srcRect/>
                      <a:stretch>
                        <a:fillRect/>
                      </a:stretch>
                    </p:blipFill>
                    <p:spPr bwMode="auto">
                      <a:xfrm>
                        <a:off x="859749" y="2847967"/>
                        <a:ext cx="3091012" cy="2460229"/>
                      </a:xfrm>
                      <a:prstGeom prst="rect">
                        <a:avLst/>
                      </a:prstGeom>
                      <a:noFill/>
                      <a:extLst/>
                    </p:spPr>
                  </p:pic>
                </p:oleObj>
              </mc:Fallback>
            </mc:AlternateContent>
          </a:graphicData>
        </a:graphic>
      </p:graphicFrame>
      <p:sp>
        <p:nvSpPr>
          <p:cNvPr id="24" name="TextBox 23"/>
          <p:cNvSpPr txBox="1"/>
          <p:nvPr/>
        </p:nvSpPr>
        <p:spPr>
          <a:xfrm rot="18632121">
            <a:off x="-454896" y="2633299"/>
            <a:ext cx="2823651" cy="461665"/>
          </a:xfrm>
          <a:prstGeom prst="rect">
            <a:avLst/>
          </a:prstGeom>
          <a:noFill/>
        </p:spPr>
        <p:txBody>
          <a:bodyPr wrap="square" rtlCol="0">
            <a:spAutoFit/>
          </a:bodyPr>
          <a:lstStyle/>
          <a:p>
            <a:r>
              <a:rPr lang="en-US" sz="2400" dirty="0"/>
              <a:t>Carmen</a:t>
            </a:r>
          </a:p>
        </p:txBody>
      </p:sp>
      <p:sp>
        <p:nvSpPr>
          <p:cNvPr id="25" name="TextBox 24"/>
          <p:cNvSpPr txBox="1"/>
          <p:nvPr/>
        </p:nvSpPr>
        <p:spPr>
          <a:xfrm rot="17967503">
            <a:off x="876012" y="2072741"/>
            <a:ext cx="1583570" cy="461665"/>
          </a:xfrm>
          <a:prstGeom prst="rect">
            <a:avLst/>
          </a:prstGeom>
          <a:noFill/>
        </p:spPr>
        <p:txBody>
          <a:bodyPr wrap="square" rtlCol="0">
            <a:spAutoFit/>
          </a:bodyPr>
          <a:lstStyle/>
          <a:p>
            <a:r>
              <a:rPr lang="en-US" sz="2400" dirty="0">
                <a:solidFill>
                  <a:srgbClr val="0000FF"/>
                </a:solidFill>
              </a:rPr>
              <a:t>Scary</a:t>
            </a:r>
          </a:p>
        </p:txBody>
      </p:sp>
      <p:sp>
        <p:nvSpPr>
          <p:cNvPr id="26" name="TextBox 25"/>
          <p:cNvSpPr txBox="1"/>
          <p:nvPr/>
        </p:nvSpPr>
        <p:spPr>
          <a:xfrm rot="17967503">
            <a:off x="1387574" y="2055811"/>
            <a:ext cx="1583570" cy="461665"/>
          </a:xfrm>
          <a:prstGeom prst="rect">
            <a:avLst/>
          </a:prstGeom>
          <a:noFill/>
        </p:spPr>
        <p:txBody>
          <a:bodyPr wrap="square" rtlCol="0">
            <a:spAutoFit/>
          </a:bodyPr>
          <a:lstStyle/>
          <a:p>
            <a:r>
              <a:rPr lang="en-US" sz="2400" dirty="0">
                <a:solidFill>
                  <a:srgbClr val="DF07A0"/>
                </a:solidFill>
              </a:rPr>
              <a:t>Kiddy</a:t>
            </a:r>
          </a:p>
        </p:txBody>
      </p:sp>
      <p:sp>
        <p:nvSpPr>
          <p:cNvPr id="16" name="TextBox 15"/>
          <p:cNvSpPr txBox="1"/>
          <p:nvPr/>
        </p:nvSpPr>
        <p:spPr>
          <a:xfrm rot="17967503">
            <a:off x="3541104" y="3144505"/>
            <a:ext cx="1583570" cy="461665"/>
          </a:xfrm>
          <a:prstGeom prst="rect">
            <a:avLst/>
          </a:prstGeom>
          <a:noFill/>
        </p:spPr>
        <p:txBody>
          <a:bodyPr wrap="square" rtlCol="0">
            <a:spAutoFit/>
          </a:bodyPr>
          <a:lstStyle/>
          <a:p>
            <a:r>
              <a:rPr lang="en-US" sz="2400" dirty="0">
                <a:solidFill>
                  <a:srgbClr val="0000FF"/>
                </a:solidFill>
              </a:rPr>
              <a:t>Scary</a:t>
            </a:r>
          </a:p>
        </p:txBody>
      </p:sp>
      <p:sp>
        <p:nvSpPr>
          <p:cNvPr id="17" name="TextBox 16"/>
          <p:cNvSpPr txBox="1"/>
          <p:nvPr/>
        </p:nvSpPr>
        <p:spPr>
          <a:xfrm rot="17967503">
            <a:off x="3540919" y="3696307"/>
            <a:ext cx="1583570" cy="461665"/>
          </a:xfrm>
          <a:prstGeom prst="rect">
            <a:avLst/>
          </a:prstGeom>
          <a:noFill/>
        </p:spPr>
        <p:txBody>
          <a:bodyPr wrap="square" rtlCol="0">
            <a:spAutoFit/>
          </a:bodyPr>
          <a:lstStyle/>
          <a:p>
            <a:r>
              <a:rPr lang="en-US" sz="2400" dirty="0">
                <a:solidFill>
                  <a:srgbClr val="DF07A0"/>
                </a:solidFill>
              </a:rPr>
              <a:t>Kiddy</a:t>
            </a:r>
          </a:p>
        </p:txBody>
      </p:sp>
      <p:sp>
        <p:nvSpPr>
          <p:cNvPr id="18" name="TextBox 17"/>
          <p:cNvSpPr txBox="1"/>
          <p:nvPr/>
        </p:nvSpPr>
        <p:spPr>
          <a:xfrm rot="19036122">
            <a:off x="4374925" y="1743762"/>
            <a:ext cx="2823651" cy="523220"/>
          </a:xfrm>
          <a:prstGeom prst="rect">
            <a:avLst/>
          </a:prstGeom>
          <a:noFill/>
        </p:spPr>
        <p:txBody>
          <a:bodyPr wrap="square" rtlCol="0">
            <a:spAutoFit/>
          </a:bodyPr>
          <a:lstStyle/>
          <a:p>
            <a:r>
              <a:rPr lang="en-US" sz="2800" dirty="0"/>
              <a:t>Dark Knight</a:t>
            </a:r>
          </a:p>
        </p:txBody>
      </p:sp>
      <p:graphicFrame>
        <p:nvGraphicFramePr>
          <p:cNvPr id="14" name="Object 13"/>
          <p:cNvGraphicFramePr>
            <a:graphicFrameLocks noChangeAspect="1"/>
          </p:cNvGraphicFramePr>
          <p:nvPr>
            <p:extLst/>
          </p:nvPr>
        </p:nvGraphicFramePr>
        <p:xfrm>
          <a:off x="8466957" y="3132138"/>
          <a:ext cx="3709988" cy="2403475"/>
        </p:xfrm>
        <a:graphic>
          <a:graphicData uri="http://schemas.openxmlformats.org/presentationml/2006/ole">
            <mc:AlternateContent xmlns:mc="http://schemas.openxmlformats.org/markup-compatibility/2006">
              <mc:Choice xmlns:v="urn:schemas-microsoft-com:vml" Requires="v">
                <p:oleObj spid="_x0000_s46083" name="Equation" r:id="rId6" imgW="2413000" imgH="1371600" progId="Equation.DSMT4">
                  <p:embed/>
                </p:oleObj>
              </mc:Choice>
              <mc:Fallback>
                <p:oleObj name="Equation" r:id="rId6" imgW="2413000" imgH="1371600" progId="Equation.DSMT4">
                  <p:embed/>
                  <p:pic>
                    <p:nvPicPr>
                      <p:cNvPr id="14" name="Object 13"/>
                      <p:cNvPicPr>
                        <a:picLocks noChangeAspect="1" noChangeArrowheads="1"/>
                      </p:cNvPicPr>
                      <p:nvPr/>
                    </p:nvPicPr>
                    <p:blipFill>
                      <a:blip r:embed="rId7"/>
                      <a:srcRect/>
                      <a:stretch>
                        <a:fillRect/>
                      </a:stretch>
                    </p:blipFill>
                    <p:spPr bwMode="auto">
                      <a:xfrm>
                        <a:off x="8466957" y="3132138"/>
                        <a:ext cx="3709988" cy="2403475"/>
                      </a:xfrm>
                      <a:prstGeom prst="rect">
                        <a:avLst/>
                      </a:prstGeom>
                      <a:noFill/>
                      <a:extLst/>
                    </p:spPr>
                  </p:pic>
                </p:oleObj>
              </mc:Fallback>
            </mc:AlternateContent>
          </a:graphicData>
        </a:graphic>
      </p:graphicFrame>
      <p:sp>
        <p:nvSpPr>
          <p:cNvPr id="20" name="TextBox 19"/>
          <p:cNvSpPr txBox="1"/>
          <p:nvPr/>
        </p:nvSpPr>
        <p:spPr>
          <a:xfrm rot="19036122">
            <a:off x="9152044" y="1722708"/>
            <a:ext cx="2823651" cy="523220"/>
          </a:xfrm>
          <a:prstGeom prst="rect">
            <a:avLst/>
          </a:prstGeom>
          <a:noFill/>
        </p:spPr>
        <p:txBody>
          <a:bodyPr wrap="square" rtlCol="0">
            <a:spAutoFit/>
          </a:bodyPr>
          <a:lstStyle/>
          <a:p>
            <a:r>
              <a:rPr lang="en-US" sz="2800" dirty="0"/>
              <a:t>Dark Knight</a:t>
            </a:r>
          </a:p>
        </p:txBody>
      </p:sp>
      <p:sp>
        <p:nvSpPr>
          <p:cNvPr id="21" name="TextBox 20"/>
          <p:cNvSpPr txBox="1"/>
          <p:nvPr/>
        </p:nvSpPr>
        <p:spPr>
          <a:xfrm rot="18458477">
            <a:off x="-480542" y="3183813"/>
            <a:ext cx="2823651" cy="461665"/>
          </a:xfrm>
          <a:prstGeom prst="rect">
            <a:avLst/>
          </a:prstGeom>
          <a:noFill/>
        </p:spPr>
        <p:txBody>
          <a:bodyPr wrap="square" rtlCol="0">
            <a:spAutoFit/>
          </a:bodyPr>
          <a:lstStyle/>
          <a:p>
            <a:r>
              <a:rPr lang="en-US" sz="2400" dirty="0" err="1"/>
              <a:t>Leonore</a:t>
            </a:r>
            <a:endParaRPr lang="en-US" sz="2000" dirty="0"/>
          </a:p>
        </p:txBody>
      </p:sp>
      <p:sp>
        <p:nvSpPr>
          <p:cNvPr id="29" name="TextBox 28"/>
          <p:cNvSpPr txBox="1"/>
          <p:nvPr/>
        </p:nvSpPr>
        <p:spPr>
          <a:xfrm rot="19036122">
            <a:off x="5152799" y="1858245"/>
            <a:ext cx="2823651" cy="523220"/>
          </a:xfrm>
          <a:prstGeom prst="rect">
            <a:avLst/>
          </a:prstGeom>
          <a:noFill/>
        </p:spPr>
        <p:txBody>
          <a:bodyPr wrap="square" rtlCol="0">
            <a:spAutoFit/>
          </a:bodyPr>
          <a:lstStyle/>
          <a:p>
            <a:r>
              <a:rPr lang="en-US" sz="2800" dirty="0"/>
              <a:t>Jurassic Park</a:t>
            </a:r>
          </a:p>
        </p:txBody>
      </p:sp>
      <p:sp>
        <p:nvSpPr>
          <p:cNvPr id="30" name="TextBox 29"/>
          <p:cNvSpPr txBox="1"/>
          <p:nvPr/>
        </p:nvSpPr>
        <p:spPr>
          <a:xfrm rot="19036122">
            <a:off x="9812007" y="1722707"/>
            <a:ext cx="2823651" cy="523220"/>
          </a:xfrm>
          <a:prstGeom prst="rect">
            <a:avLst/>
          </a:prstGeom>
          <a:noFill/>
        </p:spPr>
        <p:txBody>
          <a:bodyPr wrap="square" rtlCol="0">
            <a:spAutoFit/>
          </a:bodyPr>
          <a:lstStyle/>
          <a:p>
            <a:r>
              <a:rPr lang="en-US" sz="2800" dirty="0"/>
              <a:t>Jurassic Park</a:t>
            </a:r>
          </a:p>
        </p:txBody>
      </p:sp>
      <p:sp>
        <p:nvSpPr>
          <p:cNvPr id="27" name="TextBox 26"/>
          <p:cNvSpPr txBox="1"/>
          <p:nvPr/>
        </p:nvSpPr>
        <p:spPr>
          <a:xfrm rot="18632121">
            <a:off x="7999255" y="2804658"/>
            <a:ext cx="2823651" cy="461665"/>
          </a:xfrm>
          <a:prstGeom prst="rect">
            <a:avLst/>
          </a:prstGeom>
          <a:noFill/>
        </p:spPr>
        <p:txBody>
          <a:bodyPr wrap="square" rtlCol="0">
            <a:spAutoFit/>
          </a:bodyPr>
          <a:lstStyle/>
          <a:p>
            <a:r>
              <a:rPr lang="en-US" sz="2400" dirty="0"/>
              <a:t>Carmen</a:t>
            </a:r>
          </a:p>
        </p:txBody>
      </p:sp>
      <p:sp>
        <p:nvSpPr>
          <p:cNvPr id="28" name="TextBox 27"/>
          <p:cNvSpPr txBox="1"/>
          <p:nvPr/>
        </p:nvSpPr>
        <p:spPr>
          <a:xfrm rot="18458477">
            <a:off x="7973608" y="3336210"/>
            <a:ext cx="2823651" cy="461665"/>
          </a:xfrm>
          <a:prstGeom prst="rect">
            <a:avLst/>
          </a:prstGeom>
          <a:noFill/>
        </p:spPr>
        <p:txBody>
          <a:bodyPr wrap="square" rtlCol="0">
            <a:spAutoFit/>
          </a:bodyPr>
          <a:lstStyle/>
          <a:p>
            <a:r>
              <a:rPr lang="en-US" sz="2400" dirty="0" err="1"/>
              <a:t>Leonore</a:t>
            </a:r>
            <a:endParaRPr lang="en-US" sz="2000" dirty="0"/>
          </a:p>
        </p:txBody>
      </p:sp>
      <p:sp>
        <p:nvSpPr>
          <p:cNvPr id="33" name="TextBox 32"/>
          <p:cNvSpPr txBox="1"/>
          <p:nvPr/>
        </p:nvSpPr>
        <p:spPr>
          <a:xfrm rot="18632121">
            <a:off x="8037933" y="4227233"/>
            <a:ext cx="2823651" cy="461665"/>
          </a:xfrm>
          <a:prstGeom prst="rect">
            <a:avLst/>
          </a:prstGeom>
          <a:noFill/>
        </p:spPr>
        <p:txBody>
          <a:bodyPr wrap="square" rtlCol="0">
            <a:spAutoFit/>
          </a:bodyPr>
          <a:lstStyle/>
          <a:p>
            <a:r>
              <a:rPr lang="en-US" sz="2400" dirty="0"/>
              <a:t>Joseph</a:t>
            </a:r>
          </a:p>
        </p:txBody>
      </p:sp>
      <p:sp>
        <p:nvSpPr>
          <p:cNvPr id="34" name="TextBox 33"/>
          <p:cNvSpPr txBox="1"/>
          <p:nvPr/>
        </p:nvSpPr>
        <p:spPr>
          <a:xfrm rot="18632121">
            <a:off x="-318822" y="4227970"/>
            <a:ext cx="2823651" cy="461665"/>
          </a:xfrm>
          <a:prstGeom prst="rect">
            <a:avLst/>
          </a:prstGeom>
          <a:noFill/>
        </p:spPr>
        <p:txBody>
          <a:bodyPr wrap="square" rtlCol="0">
            <a:spAutoFit/>
          </a:bodyPr>
          <a:lstStyle/>
          <a:p>
            <a:r>
              <a:rPr lang="en-US" sz="2400" dirty="0"/>
              <a:t>Joseph</a:t>
            </a:r>
          </a:p>
        </p:txBody>
      </p:sp>
      <p:sp>
        <p:nvSpPr>
          <p:cNvPr id="35" name="TextBox 34"/>
          <p:cNvSpPr txBox="1"/>
          <p:nvPr/>
        </p:nvSpPr>
        <p:spPr>
          <a:xfrm rot="19036122">
            <a:off x="7048944" y="1877940"/>
            <a:ext cx="2823651" cy="523220"/>
          </a:xfrm>
          <a:prstGeom prst="rect">
            <a:avLst/>
          </a:prstGeom>
          <a:noFill/>
        </p:spPr>
        <p:txBody>
          <a:bodyPr wrap="square" rtlCol="0">
            <a:spAutoFit/>
          </a:bodyPr>
          <a:lstStyle/>
          <a:p>
            <a:r>
              <a:rPr lang="en-US" sz="2800" dirty="0" err="1"/>
              <a:t>Zootopia</a:t>
            </a:r>
            <a:endParaRPr lang="en-US" sz="2800" dirty="0"/>
          </a:p>
        </p:txBody>
      </p:sp>
      <p:sp>
        <p:nvSpPr>
          <p:cNvPr id="37" name="TextBox 36"/>
          <p:cNvSpPr txBox="1"/>
          <p:nvPr/>
        </p:nvSpPr>
        <p:spPr>
          <a:xfrm rot="17967503">
            <a:off x="2750164" y="1748522"/>
            <a:ext cx="2116916" cy="461665"/>
          </a:xfrm>
          <a:prstGeom prst="rect">
            <a:avLst/>
          </a:prstGeom>
          <a:noFill/>
        </p:spPr>
        <p:txBody>
          <a:bodyPr wrap="square" rtlCol="0">
            <a:spAutoFit/>
          </a:bodyPr>
          <a:lstStyle/>
          <a:p>
            <a:r>
              <a:rPr lang="en-US" sz="2400" dirty="0">
                <a:solidFill>
                  <a:srgbClr val="800000"/>
                </a:solidFill>
              </a:rPr>
              <a:t>Yuck Factor</a:t>
            </a:r>
          </a:p>
        </p:txBody>
      </p:sp>
      <p:sp>
        <p:nvSpPr>
          <p:cNvPr id="38" name="TextBox 37"/>
          <p:cNvSpPr txBox="1"/>
          <p:nvPr/>
        </p:nvSpPr>
        <p:spPr>
          <a:xfrm rot="17967503">
            <a:off x="3092102" y="4839387"/>
            <a:ext cx="2116916" cy="461665"/>
          </a:xfrm>
          <a:prstGeom prst="rect">
            <a:avLst/>
          </a:prstGeom>
          <a:noFill/>
        </p:spPr>
        <p:txBody>
          <a:bodyPr wrap="square" rtlCol="0">
            <a:spAutoFit/>
          </a:bodyPr>
          <a:lstStyle/>
          <a:p>
            <a:r>
              <a:rPr lang="en-US" sz="2400" dirty="0">
                <a:solidFill>
                  <a:srgbClr val="800000"/>
                </a:solidFill>
              </a:rPr>
              <a:t>Yuck Factor</a:t>
            </a:r>
          </a:p>
        </p:txBody>
      </p:sp>
      <p:sp>
        <p:nvSpPr>
          <p:cNvPr id="4" name="TextBox 3"/>
          <p:cNvSpPr txBox="1"/>
          <p:nvPr/>
        </p:nvSpPr>
        <p:spPr>
          <a:xfrm>
            <a:off x="587567" y="739356"/>
            <a:ext cx="3288919" cy="553998"/>
          </a:xfrm>
          <a:prstGeom prst="rect">
            <a:avLst/>
          </a:prstGeom>
          <a:noFill/>
        </p:spPr>
        <p:txBody>
          <a:bodyPr wrap="none" rtlCol="0">
            <a:spAutoFit/>
          </a:bodyPr>
          <a:lstStyle/>
          <a:p>
            <a:r>
              <a:rPr lang="en-US" sz="3000" dirty="0"/>
              <a:t>Customer </a:t>
            </a:r>
            <a:r>
              <a:rPr lang="en-US" sz="3000" dirty="0">
                <a:latin typeface="Wingdings"/>
                <a:ea typeface="Wingdings"/>
                <a:cs typeface="Wingdings"/>
                <a:sym typeface="Wingdings"/>
              </a:rPr>
              <a:t></a:t>
            </a:r>
            <a:r>
              <a:rPr lang="en-US" sz="3000" dirty="0">
                <a:latin typeface="Calibri"/>
                <a:ea typeface="Wingdings"/>
                <a:cs typeface="Calibri"/>
                <a:sym typeface="Wingdings"/>
              </a:rPr>
              <a:t> Latent </a:t>
            </a:r>
            <a:endParaRPr lang="en-US" sz="3000" dirty="0">
              <a:latin typeface="Calibri"/>
              <a:cs typeface="Calibri"/>
            </a:endParaRPr>
          </a:p>
        </p:txBody>
      </p:sp>
      <p:sp>
        <p:nvSpPr>
          <p:cNvPr id="31" name="TextBox 30"/>
          <p:cNvSpPr txBox="1"/>
          <p:nvPr/>
        </p:nvSpPr>
        <p:spPr>
          <a:xfrm>
            <a:off x="4966653" y="702178"/>
            <a:ext cx="2902319" cy="553998"/>
          </a:xfrm>
          <a:prstGeom prst="rect">
            <a:avLst/>
          </a:prstGeom>
          <a:noFill/>
        </p:spPr>
        <p:txBody>
          <a:bodyPr wrap="none" rtlCol="0">
            <a:spAutoFit/>
          </a:bodyPr>
          <a:lstStyle/>
          <a:p>
            <a:r>
              <a:rPr lang="en-US" sz="3000" dirty="0">
                <a:latin typeface="Calibri"/>
                <a:ea typeface="Wingdings"/>
                <a:cs typeface="Calibri"/>
                <a:sym typeface="Wingdings"/>
              </a:rPr>
              <a:t>Latent </a:t>
            </a:r>
            <a:r>
              <a:rPr lang="en-US" sz="3000" dirty="0">
                <a:latin typeface="Wingdings"/>
                <a:ea typeface="Wingdings"/>
                <a:cs typeface="Wingdings"/>
                <a:sym typeface="Wingdings"/>
              </a:rPr>
              <a:t></a:t>
            </a:r>
            <a:r>
              <a:rPr lang="en-US" sz="3000" dirty="0">
                <a:latin typeface="Calibri"/>
                <a:ea typeface="Wingdings"/>
                <a:cs typeface="Calibri"/>
                <a:sym typeface="Wingdings"/>
              </a:rPr>
              <a:t> Movies</a:t>
            </a:r>
            <a:endParaRPr lang="en-US" sz="3000" dirty="0">
              <a:latin typeface="Calibri"/>
              <a:cs typeface="Calibri"/>
            </a:endParaRPr>
          </a:p>
        </p:txBody>
      </p:sp>
      <p:graphicFrame>
        <p:nvGraphicFramePr>
          <p:cNvPr id="32" name="Object 31"/>
          <p:cNvGraphicFramePr>
            <a:graphicFrameLocks noChangeAspect="1"/>
          </p:cNvGraphicFramePr>
          <p:nvPr>
            <p:extLst/>
          </p:nvPr>
        </p:nvGraphicFramePr>
        <p:xfrm>
          <a:off x="4445356" y="3176027"/>
          <a:ext cx="3760217" cy="2302791"/>
        </p:xfrm>
        <a:graphic>
          <a:graphicData uri="http://schemas.openxmlformats.org/presentationml/2006/ole">
            <mc:AlternateContent xmlns:mc="http://schemas.openxmlformats.org/markup-compatibility/2006">
              <mc:Choice xmlns:v="urn:schemas-microsoft-com:vml" Requires="v">
                <p:oleObj spid="_x0000_s46084" name="Equation" r:id="rId8" imgW="2387600" imgH="1295400" progId="Equation.DSMT4">
                  <p:embed/>
                </p:oleObj>
              </mc:Choice>
              <mc:Fallback>
                <p:oleObj name="Equation" r:id="rId8" imgW="2387600" imgH="1295400" progId="Equation.DSMT4">
                  <p:embed/>
                  <p:pic>
                    <p:nvPicPr>
                      <p:cNvPr id="32" name="Object 31"/>
                      <p:cNvPicPr>
                        <a:picLocks noChangeAspect="1" noChangeArrowheads="1"/>
                      </p:cNvPicPr>
                      <p:nvPr/>
                    </p:nvPicPr>
                    <p:blipFill>
                      <a:blip r:embed="rId9"/>
                      <a:srcRect/>
                      <a:stretch>
                        <a:fillRect/>
                      </a:stretch>
                    </p:blipFill>
                    <p:spPr bwMode="auto">
                      <a:xfrm>
                        <a:off x="4445356" y="3176027"/>
                        <a:ext cx="3760217" cy="2302791"/>
                      </a:xfrm>
                      <a:prstGeom prst="rect">
                        <a:avLst/>
                      </a:prstGeom>
                      <a:noFill/>
                      <a:extLst/>
                    </p:spPr>
                  </p:pic>
                </p:oleObj>
              </mc:Fallback>
            </mc:AlternateContent>
          </a:graphicData>
        </a:graphic>
      </p:graphicFrame>
    </p:spTree>
    <p:extLst>
      <p:ext uri="{BB962C8B-B14F-4D97-AF65-F5344CB8AC3E}">
        <p14:creationId xmlns:p14="http://schemas.microsoft.com/office/powerpoint/2010/main" val="364576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nvPr>
        </p:nvGraphicFramePr>
        <p:xfrm>
          <a:off x="859749" y="2847967"/>
          <a:ext cx="3091012" cy="2460229"/>
        </p:xfrm>
        <a:graphic>
          <a:graphicData uri="http://schemas.openxmlformats.org/presentationml/2006/ole">
            <mc:AlternateContent xmlns:mc="http://schemas.openxmlformats.org/markup-compatibility/2006">
              <mc:Choice xmlns:v="urn:schemas-microsoft-com:vml" Requires="v">
                <p:oleObj spid="_x0000_s47106" name="Equation" r:id="rId4" imgW="1701800" imgH="1295400" progId="Equation.DSMT4">
                  <p:embed/>
                </p:oleObj>
              </mc:Choice>
              <mc:Fallback>
                <p:oleObj name="Equation" r:id="rId4" imgW="1701800" imgH="1295400" progId="Equation.DSMT4">
                  <p:embed/>
                  <p:pic>
                    <p:nvPicPr>
                      <p:cNvPr id="23" name="Object 22"/>
                      <p:cNvPicPr>
                        <a:picLocks noChangeAspect="1" noChangeArrowheads="1"/>
                      </p:cNvPicPr>
                      <p:nvPr/>
                    </p:nvPicPr>
                    <p:blipFill>
                      <a:blip r:embed="rId5"/>
                      <a:srcRect/>
                      <a:stretch>
                        <a:fillRect/>
                      </a:stretch>
                    </p:blipFill>
                    <p:spPr bwMode="auto">
                      <a:xfrm>
                        <a:off x="859749" y="2847967"/>
                        <a:ext cx="3091012" cy="2460229"/>
                      </a:xfrm>
                      <a:prstGeom prst="rect">
                        <a:avLst/>
                      </a:prstGeom>
                      <a:noFill/>
                      <a:extLst/>
                    </p:spPr>
                  </p:pic>
                </p:oleObj>
              </mc:Fallback>
            </mc:AlternateContent>
          </a:graphicData>
        </a:graphic>
      </p:graphicFrame>
      <p:graphicFrame>
        <p:nvGraphicFramePr>
          <p:cNvPr id="14" name="Object 13"/>
          <p:cNvGraphicFramePr>
            <a:graphicFrameLocks noChangeAspect="1"/>
          </p:cNvGraphicFramePr>
          <p:nvPr>
            <p:extLst/>
          </p:nvPr>
        </p:nvGraphicFramePr>
        <p:xfrm>
          <a:off x="8466957" y="3132138"/>
          <a:ext cx="3709988" cy="2403475"/>
        </p:xfrm>
        <a:graphic>
          <a:graphicData uri="http://schemas.openxmlformats.org/presentationml/2006/ole">
            <mc:AlternateContent xmlns:mc="http://schemas.openxmlformats.org/markup-compatibility/2006">
              <mc:Choice xmlns:v="urn:schemas-microsoft-com:vml" Requires="v">
                <p:oleObj spid="_x0000_s47107" name="Equation" r:id="rId6" imgW="2413000" imgH="1371600" progId="Equation.DSMT4">
                  <p:embed/>
                </p:oleObj>
              </mc:Choice>
              <mc:Fallback>
                <p:oleObj name="Equation" r:id="rId6" imgW="2413000" imgH="1371600" progId="Equation.DSMT4">
                  <p:embed/>
                  <p:pic>
                    <p:nvPicPr>
                      <p:cNvPr id="14" name="Object 13"/>
                      <p:cNvPicPr>
                        <a:picLocks noChangeAspect="1" noChangeArrowheads="1"/>
                      </p:cNvPicPr>
                      <p:nvPr/>
                    </p:nvPicPr>
                    <p:blipFill>
                      <a:blip r:embed="rId7"/>
                      <a:srcRect/>
                      <a:stretch>
                        <a:fillRect/>
                      </a:stretch>
                    </p:blipFill>
                    <p:spPr bwMode="auto">
                      <a:xfrm>
                        <a:off x="8466957" y="3132138"/>
                        <a:ext cx="3709988" cy="2403475"/>
                      </a:xfrm>
                      <a:prstGeom prst="rect">
                        <a:avLst/>
                      </a:prstGeom>
                      <a:noFill/>
                      <a:extLst/>
                    </p:spPr>
                  </p:pic>
                </p:oleObj>
              </mc:Fallback>
            </mc:AlternateContent>
          </a:graphicData>
        </a:graphic>
      </p:graphicFrame>
      <p:sp>
        <p:nvSpPr>
          <p:cNvPr id="20" name="TextBox 19"/>
          <p:cNvSpPr txBox="1"/>
          <p:nvPr/>
        </p:nvSpPr>
        <p:spPr>
          <a:xfrm rot="19036122">
            <a:off x="9152044" y="1722708"/>
            <a:ext cx="2823651" cy="523220"/>
          </a:xfrm>
          <a:prstGeom prst="rect">
            <a:avLst/>
          </a:prstGeom>
          <a:noFill/>
        </p:spPr>
        <p:txBody>
          <a:bodyPr wrap="square" rtlCol="0">
            <a:spAutoFit/>
          </a:bodyPr>
          <a:lstStyle/>
          <a:p>
            <a:r>
              <a:rPr lang="en-US" sz="2800" dirty="0"/>
              <a:t>Dark Knight</a:t>
            </a:r>
          </a:p>
        </p:txBody>
      </p:sp>
      <p:sp>
        <p:nvSpPr>
          <p:cNvPr id="30" name="TextBox 29"/>
          <p:cNvSpPr txBox="1"/>
          <p:nvPr/>
        </p:nvSpPr>
        <p:spPr>
          <a:xfrm rot="19036122">
            <a:off x="9812007" y="1722707"/>
            <a:ext cx="2823651" cy="523220"/>
          </a:xfrm>
          <a:prstGeom prst="rect">
            <a:avLst/>
          </a:prstGeom>
          <a:noFill/>
        </p:spPr>
        <p:txBody>
          <a:bodyPr wrap="square" rtlCol="0">
            <a:spAutoFit/>
          </a:bodyPr>
          <a:lstStyle/>
          <a:p>
            <a:r>
              <a:rPr lang="en-US" sz="2800" dirty="0"/>
              <a:t>Jurassic Park</a:t>
            </a:r>
          </a:p>
        </p:txBody>
      </p:sp>
      <p:sp>
        <p:nvSpPr>
          <p:cNvPr id="27" name="TextBox 26"/>
          <p:cNvSpPr txBox="1"/>
          <p:nvPr/>
        </p:nvSpPr>
        <p:spPr>
          <a:xfrm rot="18632121">
            <a:off x="7999255" y="2804658"/>
            <a:ext cx="2823651" cy="461665"/>
          </a:xfrm>
          <a:prstGeom prst="rect">
            <a:avLst/>
          </a:prstGeom>
          <a:noFill/>
        </p:spPr>
        <p:txBody>
          <a:bodyPr wrap="square" rtlCol="0">
            <a:spAutoFit/>
          </a:bodyPr>
          <a:lstStyle/>
          <a:p>
            <a:r>
              <a:rPr lang="en-US" sz="2400" dirty="0"/>
              <a:t>Carmen</a:t>
            </a:r>
          </a:p>
        </p:txBody>
      </p:sp>
      <p:sp>
        <p:nvSpPr>
          <p:cNvPr id="28" name="TextBox 27"/>
          <p:cNvSpPr txBox="1"/>
          <p:nvPr/>
        </p:nvSpPr>
        <p:spPr>
          <a:xfrm rot="18458477">
            <a:off x="7973608" y="3336210"/>
            <a:ext cx="2823651" cy="461665"/>
          </a:xfrm>
          <a:prstGeom prst="rect">
            <a:avLst/>
          </a:prstGeom>
          <a:noFill/>
        </p:spPr>
        <p:txBody>
          <a:bodyPr wrap="square" rtlCol="0">
            <a:spAutoFit/>
          </a:bodyPr>
          <a:lstStyle/>
          <a:p>
            <a:r>
              <a:rPr lang="en-US" sz="2400" dirty="0" err="1"/>
              <a:t>Leonore</a:t>
            </a:r>
            <a:endParaRPr lang="en-US" sz="2000" dirty="0"/>
          </a:p>
        </p:txBody>
      </p:sp>
      <p:sp>
        <p:nvSpPr>
          <p:cNvPr id="33" name="TextBox 32"/>
          <p:cNvSpPr txBox="1"/>
          <p:nvPr/>
        </p:nvSpPr>
        <p:spPr>
          <a:xfrm rot="18632121">
            <a:off x="8037933" y="4227233"/>
            <a:ext cx="2823651" cy="461665"/>
          </a:xfrm>
          <a:prstGeom prst="rect">
            <a:avLst/>
          </a:prstGeom>
          <a:noFill/>
        </p:spPr>
        <p:txBody>
          <a:bodyPr wrap="square" rtlCol="0">
            <a:spAutoFit/>
          </a:bodyPr>
          <a:lstStyle/>
          <a:p>
            <a:r>
              <a:rPr lang="en-US" sz="2400" dirty="0"/>
              <a:t>Joseph</a:t>
            </a:r>
          </a:p>
        </p:txBody>
      </p:sp>
      <p:sp>
        <p:nvSpPr>
          <p:cNvPr id="4" name="TextBox 3"/>
          <p:cNvSpPr txBox="1"/>
          <p:nvPr/>
        </p:nvSpPr>
        <p:spPr>
          <a:xfrm>
            <a:off x="587567" y="739356"/>
            <a:ext cx="3288919" cy="553998"/>
          </a:xfrm>
          <a:prstGeom prst="rect">
            <a:avLst/>
          </a:prstGeom>
          <a:noFill/>
        </p:spPr>
        <p:txBody>
          <a:bodyPr wrap="none" rtlCol="0">
            <a:spAutoFit/>
          </a:bodyPr>
          <a:lstStyle/>
          <a:p>
            <a:r>
              <a:rPr lang="en-US" sz="3000" dirty="0"/>
              <a:t>Customer </a:t>
            </a:r>
            <a:r>
              <a:rPr lang="en-US" sz="3000" dirty="0">
                <a:latin typeface="Wingdings"/>
                <a:ea typeface="Wingdings"/>
                <a:cs typeface="Wingdings"/>
                <a:sym typeface="Wingdings"/>
              </a:rPr>
              <a:t></a:t>
            </a:r>
            <a:r>
              <a:rPr lang="en-US" sz="3000" dirty="0">
                <a:latin typeface="Calibri"/>
                <a:ea typeface="Wingdings"/>
                <a:cs typeface="Calibri"/>
                <a:sym typeface="Wingdings"/>
              </a:rPr>
              <a:t> Latent </a:t>
            </a:r>
            <a:endParaRPr lang="en-US" sz="3000" dirty="0">
              <a:latin typeface="Calibri"/>
              <a:cs typeface="Calibri"/>
            </a:endParaRPr>
          </a:p>
        </p:txBody>
      </p:sp>
      <p:sp>
        <p:nvSpPr>
          <p:cNvPr id="31" name="TextBox 30"/>
          <p:cNvSpPr txBox="1"/>
          <p:nvPr/>
        </p:nvSpPr>
        <p:spPr>
          <a:xfrm>
            <a:off x="4966653" y="702178"/>
            <a:ext cx="2902319" cy="553998"/>
          </a:xfrm>
          <a:prstGeom prst="rect">
            <a:avLst/>
          </a:prstGeom>
          <a:noFill/>
        </p:spPr>
        <p:txBody>
          <a:bodyPr wrap="none" rtlCol="0">
            <a:spAutoFit/>
          </a:bodyPr>
          <a:lstStyle/>
          <a:p>
            <a:r>
              <a:rPr lang="en-US" sz="3000" dirty="0">
                <a:latin typeface="Calibri"/>
                <a:ea typeface="Wingdings"/>
                <a:cs typeface="Calibri"/>
                <a:sym typeface="Wingdings"/>
              </a:rPr>
              <a:t>Latent </a:t>
            </a:r>
            <a:r>
              <a:rPr lang="en-US" sz="3000" dirty="0">
                <a:latin typeface="Wingdings"/>
                <a:ea typeface="Wingdings"/>
                <a:cs typeface="Wingdings"/>
                <a:sym typeface="Wingdings"/>
              </a:rPr>
              <a:t></a:t>
            </a:r>
            <a:r>
              <a:rPr lang="en-US" sz="3000" dirty="0">
                <a:latin typeface="Calibri"/>
                <a:ea typeface="Wingdings"/>
                <a:cs typeface="Calibri"/>
                <a:sym typeface="Wingdings"/>
              </a:rPr>
              <a:t> Movies</a:t>
            </a:r>
            <a:endParaRPr lang="en-US" sz="3000" dirty="0">
              <a:latin typeface="Calibri"/>
              <a:cs typeface="Calibri"/>
            </a:endParaRPr>
          </a:p>
        </p:txBody>
      </p:sp>
      <p:graphicFrame>
        <p:nvGraphicFramePr>
          <p:cNvPr id="32" name="Object 31"/>
          <p:cNvGraphicFramePr>
            <a:graphicFrameLocks noChangeAspect="1"/>
          </p:cNvGraphicFramePr>
          <p:nvPr>
            <p:extLst/>
          </p:nvPr>
        </p:nvGraphicFramePr>
        <p:xfrm>
          <a:off x="4445356" y="3176027"/>
          <a:ext cx="3760217" cy="2302791"/>
        </p:xfrm>
        <a:graphic>
          <a:graphicData uri="http://schemas.openxmlformats.org/presentationml/2006/ole">
            <mc:AlternateContent xmlns:mc="http://schemas.openxmlformats.org/markup-compatibility/2006">
              <mc:Choice xmlns:v="urn:schemas-microsoft-com:vml" Requires="v">
                <p:oleObj spid="_x0000_s47108" name="Equation" r:id="rId8" imgW="2387600" imgH="1295400" progId="Equation.DSMT4">
                  <p:embed/>
                </p:oleObj>
              </mc:Choice>
              <mc:Fallback>
                <p:oleObj name="Equation" r:id="rId8" imgW="2387600" imgH="1295400" progId="Equation.DSMT4">
                  <p:embed/>
                  <p:pic>
                    <p:nvPicPr>
                      <p:cNvPr id="32" name="Object 31"/>
                      <p:cNvPicPr>
                        <a:picLocks noChangeAspect="1" noChangeArrowheads="1"/>
                      </p:cNvPicPr>
                      <p:nvPr/>
                    </p:nvPicPr>
                    <p:blipFill>
                      <a:blip r:embed="rId9"/>
                      <a:srcRect/>
                      <a:stretch>
                        <a:fillRect/>
                      </a:stretch>
                    </p:blipFill>
                    <p:spPr bwMode="auto">
                      <a:xfrm>
                        <a:off x="4445356" y="3176027"/>
                        <a:ext cx="3760217" cy="2302791"/>
                      </a:xfrm>
                      <a:prstGeom prst="rect">
                        <a:avLst/>
                      </a:prstGeom>
                      <a:noFill/>
                      <a:extLst/>
                    </p:spPr>
                  </p:pic>
                </p:oleObj>
              </mc:Fallback>
            </mc:AlternateContent>
          </a:graphicData>
        </a:graphic>
      </p:graphicFrame>
      <p:sp>
        <p:nvSpPr>
          <p:cNvPr id="36" name="TextBox 35"/>
          <p:cNvSpPr txBox="1"/>
          <p:nvPr/>
        </p:nvSpPr>
        <p:spPr>
          <a:xfrm>
            <a:off x="2047005" y="3526159"/>
            <a:ext cx="612593" cy="1015663"/>
          </a:xfrm>
          <a:prstGeom prst="rect">
            <a:avLst/>
          </a:prstGeom>
          <a:noFill/>
        </p:spPr>
        <p:txBody>
          <a:bodyPr wrap="none" rtlCol="0">
            <a:spAutoFit/>
          </a:bodyPr>
          <a:lstStyle/>
          <a:p>
            <a:r>
              <a:rPr lang="en-US" sz="6000" dirty="0">
                <a:latin typeface="Times"/>
                <a:cs typeface="Times"/>
              </a:rPr>
              <a:t>P</a:t>
            </a:r>
          </a:p>
        </p:txBody>
      </p:sp>
      <p:sp>
        <p:nvSpPr>
          <p:cNvPr id="39" name="TextBox 38"/>
          <p:cNvSpPr txBox="1"/>
          <p:nvPr/>
        </p:nvSpPr>
        <p:spPr>
          <a:xfrm>
            <a:off x="6122831" y="3583770"/>
            <a:ext cx="1053669" cy="1015663"/>
          </a:xfrm>
          <a:prstGeom prst="rect">
            <a:avLst/>
          </a:prstGeom>
          <a:noFill/>
        </p:spPr>
        <p:txBody>
          <a:bodyPr wrap="none" rtlCol="0">
            <a:spAutoFit/>
          </a:bodyPr>
          <a:lstStyle/>
          <a:p>
            <a:r>
              <a:rPr lang="en-US" sz="6000" dirty="0">
                <a:latin typeface="Times"/>
                <a:cs typeface="Times"/>
              </a:rPr>
              <a:t>Q</a:t>
            </a:r>
            <a:r>
              <a:rPr lang="en-US" sz="6000" baseline="30000" dirty="0">
                <a:latin typeface="Times"/>
                <a:cs typeface="Times"/>
              </a:rPr>
              <a:t>T</a:t>
            </a:r>
            <a:endParaRPr lang="en-US" sz="6000" dirty="0">
              <a:latin typeface="Times"/>
              <a:cs typeface="Times"/>
            </a:endParaRPr>
          </a:p>
        </p:txBody>
      </p:sp>
      <p:graphicFrame>
        <p:nvGraphicFramePr>
          <p:cNvPr id="41" name="Object 40"/>
          <p:cNvGraphicFramePr>
            <a:graphicFrameLocks noChangeAspect="1"/>
          </p:cNvGraphicFramePr>
          <p:nvPr>
            <p:extLst/>
          </p:nvPr>
        </p:nvGraphicFramePr>
        <p:xfrm>
          <a:off x="10462471" y="3728390"/>
          <a:ext cx="844515" cy="1084048"/>
        </p:xfrm>
        <a:graphic>
          <a:graphicData uri="http://schemas.openxmlformats.org/presentationml/2006/ole">
            <mc:AlternateContent xmlns:mc="http://schemas.openxmlformats.org/markup-compatibility/2006">
              <mc:Choice xmlns:v="urn:schemas-microsoft-com:vml" Requires="v">
                <p:oleObj spid="_x0000_s47109" name="Equation" r:id="rId10" imgW="152400" imgH="203200" progId="Equation.DSMT4">
                  <p:embed/>
                </p:oleObj>
              </mc:Choice>
              <mc:Fallback>
                <p:oleObj name="Equation" r:id="rId10" imgW="152400" imgH="203200" progId="Equation.DSMT4">
                  <p:embed/>
                  <p:pic>
                    <p:nvPicPr>
                      <p:cNvPr id="41" name="Object 40"/>
                      <p:cNvPicPr>
                        <a:picLocks noChangeAspect="1" noChangeArrowheads="1"/>
                      </p:cNvPicPr>
                      <p:nvPr/>
                    </p:nvPicPr>
                    <p:blipFill>
                      <a:blip r:embed="rId11"/>
                      <a:srcRect/>
                      <a:stretch>
                        <a:fillRect/>
                      </a:stretch>
                    </p:blipFill>
                    <p:spPr bwMode="auto">
                      <a:xfrm>
                        <a:off x="10462471" y="3728390"/>
                        <a:ext cx="844515" cy="1084048"/>
                      </a:xfrm>
                      <a:prstGeom prst="rect">
                        <a:avLst/>
                      </a:prstGeom>
                      <a:noFill/>
                      <a:extLst/>
                    </p:spPr>
                  </p:pic>
                </p:oleObj>
              </mc:Fallback>
            </mc:AlternateContent>
          </a:graphicData>
        </a:graphic>
      </p:graphicFrame>
      <p:sp>
        <p:nvSpPr>
          <p:cNvPr id="42" name="TextBox 41"/>
          <p:cNvSpPr txBox="1"/>
          <p:nvPr/>
        </p:nvSpPr>
        <p:spPr>
          <a:xfrm>
            <a:off x="8700542" y="759051"/>
            <a:ext cx="3427365" cy="553998"/>
          </a:xfrm>
          <a:prstGeom prst="rect">
            <a:avLst/>
          </a:prstGeom>
          <a:noFill/>
        </p:spPr>
        <p:txBody>
          <a:bodyPr wrap="none" rtlCol="0">
            <a:spAutoFit/>
          </a:bodyPr>
          <a:lstStyle/>
          <a:p>
            <a:r>
              <a:rPr lang="en-US" sz="3000" dirty="0"/>
              <a:t>Customer </a:t>
            </a:r>
            <a:r>
              <a:rPr lang="en-US" sz="3000" dirty="0">
                <a:latin typeface="Wingdings"/>
                <a:ea typeface="Wingdings"/>
                <a:cs typeface="Wingdings"/>
                <a:sym typeface="Wingdings"/>
              </a:rPr>
              <a:t></a:t>
            </a:r>
            <a:r>
              <a:rPr lang="en-US" sz="3000" dirty="0">
                <a:latin typeface="Calibri"/>
                <a:ea typeface="Wingdings"/>
                <a:cs typeface="Calibri"/>
                <a:sym typeface="Wingdings"/>
              </a:rPr>
              <a:t> Movies </a:t>
            </a:r>
            <a:endParaRPr lang="en-US" sz="3000" dirty="0">
              <a:latin typeface="Calibri"/>
              <a:cs typeface="Calibri"/>
            </a:endParaRPr>
          </a:p>
        </p:txBody>
      </p:sp>
    </p:spTree>
    <p:extLst>
      <p:ext uri="{BB962C8B-B14F-4D97-AF65-F5344CB8AC3E}">
        <p14:creationId xmlns:p14="http://schemas.microsoft.com/office/powerpoint/2010/main" val="6511779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p:cNvGraphicFramePr>
            <a:graphicFrameLocks noChangeAspect="1"/>
          </p:cNvGraphicFramePr>
          <p:nvPr>
            <p:extLst/>
          </p:nvPr>
        </p:nvGraphicFramePr>
        <p:xfrm>
          <a:off x="4975030" y="916172"/>
          <a:ext cx="4011613" cy="1287462"/>
        </p:xfrm>
        <a:graphic>
          <a:graphicData uri="http://schemas.openxmlformats.org/presentationml/2006/ole">
            <mc:AlternateContent xmlns:mc="http://schemas.openxmlformats.org/markup-compatibility/2006">
              <mc:Choice xmlns:v="urn:schemas-microsoft-com:vml" Requires="v">
                <p:oleObj spid="_x0000_s48130" name="Equation" r:id="rId4" imgW="723900" imgH="241300" progId="Equation.DSMT4">
                  <p:embed/>
                </p:oleObj>
              </mc:Choice>
              <mc:Fallback>
                <p:oleObj name="Equation" r:id="rId4" imgW="723900" imgH="241300" progId="Equation.DSMT4">
                  <p:embed/>
                  <p:pic>
                    <p:nvPicPr>
                      <p:cNvPr id="16" name="Object 15"/>
                      <p:cNvPicPr>
                        <a:picLocks noChangeAspect="1" noChangeArrowheads="1"/>
                      </p:cNvPicPr>
                      <p:nvPr/>
                    </p:nvPicPr>
                    <p:blipFill>
                      <a:blip r:embed="rId5"/>
                      <a:srcRect/>
                      <a:stretch>
                        <a:fillRect/>
                      </a:stretch>
                    </p:blipFill>
                    <p:spPr bwMode="auto">
                      <a:xfrm>
                        <a:off x="4975030" y="916172"/>
                        <a:ext cx="4011613" cy="1287462"/>
                      </a:xfrm>
                      <a:prstGeom prst="rect">
                        <a:avLst/>
                      </a:prstGeom>
                      <a:noFill/>
                      <a:extLst/>
                    </p:spPr>
                  </p:pic>
                </p:oleObj>
              </mc:Fallback>
            </mc:AlternateContent>
          </a:graphicData>
        </a:graphic>
      </p:graphicFrame>
      <p:sp>
        <p:nvSpPr>
          <p:cNvPr id="17" name="TextBox 16"/>
          <p:cNvSpPr txBox="1"/>
          <p:nvPr/>
        </p:nvSpPr>
        <p:spPr>
          <a:xfrm>
            <a:off x="1648977" y="1270176"/>
            <a:ext cx="2417787" cy="677108"/>
          </a:xfrm>
          <a:prstGeom prst="rect">
            <a:avLst/>
          </a:prstGeom>
          <a:noFill/>
        </p:spPr>
        <p:txBody>
          <a:bodyPr wrap="none" rtlCol="0">
            <a:spAutoFit/>
          </a:bodyPr>
          <a:lstStyle/>
          <a:p>
            <a:r>
              <a:rPr lang="en-US" sz="3800" dirty="0">
                <a:latin typeface="Times"/>
                <a:cs typeface="Times"/>
              </a:rPr>
              <a:t>The model:</a:t>
            </a:r>
            <a:r>
              <a:rPr lang="en-US" sz="3000" dirty="0">
                <a:latin typeface="Times"/>
                <a:ea typeface="Wingdings"/>
                <a:cs typeface="Times"/>
                <a:sym typeface="Wingdings"/>
              </a:rPr>
              <a:t> </a:t>
            </a:r>
            <a:endParaRPr lang="en-US" sz="3000" dirty="0">
              <a:latin typeface="Times"/>
              <a:cs typeface="Times"/>
            </a:endParaRPr>
          </a:p>
        </p:txBody>
      </p:sp>
      <p:sp>
        <p:nvSpPr>
          <p:cNvPr id="18" name="TextBox 17"/>
          <p:cNvSpPr txBox="1"/>
          <p:nvPr/>
        </p:nvSpPr>
        <p:spPr>
          <a:xfrm>
            <a:off x="1801377" y="2597962"/>
            <a:ext cx="5215156" cy="677108"/>
          </a:xfrm>
          <a:prstGeom prst="rect">
            <a:avLst/>
          </a:prstGeom>
          <a:noFill/>
        </p:spPr>
        <p:txBody>
          <a:bodyPr wrap="none" rtlCol="0">
            <a:spAutoFit/>
          </a:bodyPr>
          <a:lstStyle/>
          <a:p>
            <a:r>
              <a:rPr lang="en-US" sz="3800" dirty="0">
                <a:latin typeface="Times"/>
                <a:cs typeface="Times"/>
              </a:rPr>
              <a:t>How to choose </a:t>
            </a:r>
            <a:r>
              <a:rPr lang="en-US" sz="3800" i="1" dirty="0">
                <a:latin typeface="Times"/>
                <a:cs typeface="Times"/>
              </a:rPr>
              <a:t>P </a:t>
            </a:r>
            <a:r>
              <a:rPr lang="en-US" sz="3800" dirty="0">
                <a:latin typeface="Times"/>
                <a:cs typeface="Times"/>
              </a:rPr>
              <a:t>and </a:t>
            </a:r>
            <a:r>
              <a:rPr lang="en-US" sz="3800" i="1" dirty="0">
                <a:latin typeface="Times"/>
                <a:cs typeface="Times"/>
              </a:rPr>
              <a:t>Q</a:t>
            </a:r>
            <a:r>
              <a:rPr lang="en-US" sz="3800" i="1" baseline="30000" dirty="0">
                <a:latin typeface="Times"/>
                <a:cs typeface="Times"/>
              </a:rPr>
              <a:t>T</a:t>
            </a:r>
            <a:r>
              <a:rPr lang="en-US" sz="3800" dirty="0">
                <a:latin typeface="Times"/>
                <a:cs typeface="Times"/>
              </a:rPr>
              <a:t>?</a:t>
            </a:r>
            <a:endParaRPr lang="en-US" sz="3000" dirty="0">
              <a:latin typeface="Times"/>
              <a:cs typeface="Times"/>
            </a:endParaRPr>
          </a:p>
        </p:txBody>
      </p:sp>
    </p:spTree>
    <p:extLst>
      <p:ext uri="{BB962C8B-B14F-4D97-AF65-F5344CB8AC3E}">
        <p14:creationId xmlns:p14="http://schemas.microsoft.com/office/powerpoint/2010/main" val="39770354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p:cNvGraphicFramePr>
            <a:graphicFrameLocks noChangeAspect="1"/>
          </p:cNvGraphicFramePr>
          <p:nvPr>
            <p:extLst/>
          </p:nvPr>
        </p:nvGraphicFramePr>
        <p:xfrm>
          <a:off x="4975030" y="916172"/>
          <a:ext cx="4011613" cy="1287462"/>
        </p:xfrm>
        <a:graphic>
          <a:graphicData uri="http://schemas.openxmlformats.org/presentationml/2006/ole">
            <mc:AlternateContent xmlns:mc="http://schemas.openxmlformats.org/markup-compatibility/2006">
              <mc:Choice xmlns:v="urn:schemas-microsoft-com:vml" Requires="v">
                <p:oleObj spid="_x0000_s49154" name="Equation" r:id="rId4" imgW="723900" imgH="241300" progId="Equation.DSMT4">
                  <p:embed/>
                </p:oleObj>
              </mc:Choice>
              <mc:Fallback>
                <p:oleObj name="Equation" r:id="rId4" imgW="723900" imgH="241300" progId="Equation.DSMT4">
                  <p:embed/>
                  <p:pic>
                    <p:nvPicPr>
                      <p:cNvPr id="16" name="Object 15"/>
                      <p:cNvPicPr>
                        <a:picLocks noChangeAspect="1" noChangeArrowheads="1"/>
                      </p:cNvPicPr>
                      <p:nvPr/>
                    </p:nvPicPr>
                    <p:blipFill>
                      <a:blip r:embed="rId5"/>
                      <a:srcRect/>
                      <a:stretch>
                        <a:fillRect/>
                      </a:stretch>
                    </p:blipFill>
                    <p:spPr bwMode="auto">
                      <a:xfrm>
                        <a:off x="4975030" y="916172"/>
                        <a:ext cx="4011613" cy="1287462"/>
                      </a:xfrm>
                      <a:prstGeom prst="rect">
                        <a:avLst/>
                      </a:prstGeom>
                      <a:noFill/>
                      <a:extLst/>
                    </p:spPr>
                  </p:pic>
                </p:oleObj>
              </mc:Fallback>
            </mc:AlternateContent>
          </a:graphicData>
        </a:graphic>
      </p:graphicFrame>
      <p:sp>
        <p:nvSpPr>
          <p:cNvPr id="17" name="TextBox 16"/>
          <p:cNvSpPr txBox="1"/>
          <p:nvPr/>
        </p:nvSpPr>
        <p:spPr>
          <a:xfrm>
            <a:off x="1648977" y="1270176"/>
            <a:ext cx="2417787" cy="677108"/>
          </a:xfrm>
          <a:prstGeom prst="rect">
            <a:avLst/>
          </a:prstGeom>
          <a:noFill/>
        </p:spPr>
        <p:txBody>
          <a:bodyPr wrap="none" rtlCol="0">
            <a:spAutoFit/>
          </a:bodyPr>
          <a:lstStyle/>
          <a:p>
            <a:r>
              <a:rPr lang="en-US" sz="3800" dirty="0">
                <a:latin typeface="Times"/>
                <a:cs typeface="Times"/>
              </a:rPr>
              <a:t>The model:</a:t>
            </a:r>
            <a:r>
              <a:rPr lang="en-US" sz="3000" dirty="0">
                <a:latin typeface="Times"/>
                <a:ea typeface="Wingdings"/>
                <a:cs typeface="Times"/>
                <a:sym typeface="Wingdings"/>
              </a:rPr>
              <a:t> </a:t>
            </a:r>
            <a:endParaRPr lang="en-US" sz="3000" dirty="0">
              <a:latin typeface="Times"/>
              <a:cs typeface="Times"/>
            </a:endParaRPr>
          </a:p>
        </p:txBody>
      </p:sp>
      <p:sp>
        <p:nvSpPr>
          <p:cNvPr id="18" name="TextBox 17"/>
          <p:cNvSpPr txBox="1"/>
          <p:nvPr/>
        </p:nvSpPr>
        <p:spPr>
          <a:xfrm>
            <a:off x="1801377" y="2597962"/>
            <a:ext cx="5215156" cy="677108"/>
          </a:xfrm>
          <a:prstGeom prst="rect">
            <a:avLst/>
          </a:prstGeom>
          <a:noFill/>
        </p:spPr>
        <p:txBody>
          <a:bodyPr wrap="none" rtlCol="0">
            <a:spAutoFit/>
          </a:bodyPr>
          <a:lstStyle/>
          <a:p>
            <a:r>
              <a:rPr lang="en-US" sz="3800" dirty="0">
                <a:latin typeface="Times"/>
                <a:cs typeface="Times"/>
              </a:rPr>
              <a:t>How to choose </a:t>
            </a:r>
            <a:r>
              <a:rPr lang="en-US" sz="3800" i="1" dirty="0">
                <a:latin typeface="Times"/>
                <a:cs typeface="Times"/>
              </a:rPr>
              <a:t>P </a:t>
            </a:r>
            <a:r>
              <a:rPr lang="en-US" sz="3800" dirty="0">
                <a:latin typeface="Times"/>
                <a:cs typeface="Times"/>
              </a:rPr>
              <a:t>and </a:t>
            </a:r>
            <a:r>
              <a:rPr lang="en-US" sz="3800" i="1" dirty="0">
                <a:latin typeface="Times"/>
                <a:cs typeface="Times"/>
              </a:rPr>
              <a:t>Q</a:t>
            </a:r>
            <a:r>
              <a:rPr lang="en-US" sz="3800" i="1" baseline="30000" dirty="0">
                <a:latin typeface="Times"/>
                <a:cs typeface="Times"/>
              </a:rPr>
              <a:t>T</a:t>
            </a:r>
            <a:r>
              <a:rPr lang="en-US" sz="3800" dirty="0">
                <a:latin typeface="Times"/>
                <a:cs typeface="Times"/>
              </a:rPr>
              <a:t>?</a:t>
            </a:r>
            <a:endParaRPr lang="en-US" sz="3000" dirty="0">
              <a:latin typeface="Times"/>
              <a:cs typeface="Times"/>
            </a:endParaRPr>
          </a:p>
        </p:txBody>
      </p:sp>
      <p:pic>
        <p:nvPicPr>
          <p:cNvPr id="2" name="Picture 1"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6438" y="2442981"/>
            <a:ext cx="1570470" cy="1066800"/>
          </a:xfrm>
          <a:prstGeom prst="rect">
            <a:avLst/>
          </a:prstGeom>
        </p:spPr>
      </p:pic>
      <p:pic>
        <p:nvPicPr>
          <p:cNvPr id="6" name="Picture 5"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5183" y="2273098"/>
            <a:ext cx="1570470" cy="1066800"/>
          </a:xfrm>
          <a:prstGeom prst="rect">
            <a:avLst/>
          </a:prstGeom>
        </p:spPr>
      </p:pic>
      <p:sp>
        <p:nvSpPr>
          <p:cNvPr id="7" name="TextBox 6"/>
          <p:cNvSpPr txBox="1"/>
          <p:nvPr/>
        </p:nvSpPr>
        <p:spPr>
          <a:xfrm>
            <a:off x="6730121" y="2598698"/>
            <a:ext cx="2526052" cy="677108"/>
          </a:xfrm>
          <a:prstGeom prst="rect">
            <a:avLst/>
          </a:prstGeom>
          <a:noFill/>
        </p:spPr>
        <p:txBody>
          <a:bodyPr wrap="none" rtlCol="0">
            <a:spAutoFit/>
          </a:bodyPr>
          <a:lstStyle/>
          <a:p>
            <a:r>
              <a:rPr lang="en-US" sz="3800" dirty="0">
                <a:latin typeface="Times"/>
                <a:cs typeface="Times"/>
              </a:rPr>
              <a:t>to minimize</a:t>
            </a:r>
            <a:endParaRPr lang="en-US" sz="3000" dirty="0">
              <a:latin typeface="Times"/>
              <a:cs typeface="Times"/>
            </a:endParaRPr>
          </a:p>
        </p:txBody>
      </p:sp>
      <p:graphicFrame>
        <p:nvGraphicFramePr>
          <p:cNvPr id="8" name="Object 7"/>
          <p:cNvGraphicFramePr>
            <a:graphicFrameLocks noChangeAspect="1"/>
          </p:cNvGraphicFramePr>
          <p:nvPr>
            <p:extLst/>
          </p:nvPr>
        </p:nvGraphicFramePr>
        <p:xfrm>
          <a:off x="590737" y="3652748"/>
          <a:ext cx="5796671" cy="1812647"/>
        </p:xfrm>
        <a:graphic>
          <a:graphicData uri="http://schemas.openxmlformats.org/presentationml/2006/ole">
            <mc:AlternateContent xmlns:mc="http://schemas.openxmlformats.org/markup-compatibility/2006">
              <mc:Choice xmlns:v="urn:schemas-microsoft-com:vml" Requires="v">
                <p:oleObj spid="_x0000_s49155" name="Equation" r:id="rId7" imgW="1485900" imgH="482600" progId="Equation.DSMT4">
                  <p:embed/>
                </p:oleObj>
              </mc:Choice>
              <mc:Fallback>
                <p:oleObj name="Equation" r:id="rId7" imgW="1485900" imgH="482600" progId="Equation.DSMT4">
                  <p:embed/>
                  <p:pic>
                    <p:nvPicPr>
                      <p:cNvPr id="8" name="Object 7"/>
                      <p:cNvPicPr>
                        <a:picLocks noChangeAspect="1" noChangeArrowheads="1"/>
                      </p:cNvPicPr>
                      <p:nvPr/>
                    </p:nvPicPr>
                    <p:blipFill>
                      <a:blip r:embed="rId8"/>
                      <a:srcRect/>
                      <a:stretch>
                        <a:fillRect/>
                      </a:stretch>
                    </p:blipFill>
                    <p:spPr bwMode="auto">
                      <a:xfrm>
                        <a:off x="590737" y="3652748"/>
                        <a:ext cx="5796671" cy="1812647"/>
                      </a:xfrm>
                      <a:prstGeom prst="rect">
                        <a:avLst/>
                      </a:prstGeom>
                      <a:noFill/>
                      <a:extLst/>
                    </p:spPr>
                  </p:pic>
                </p:oleObj>
              </mc:Fallback>
            </mc:AlternateContent>
          </a:graphicData>
        </a:graphic>
      </p:graphicFrame>
    </p:spTree>
    <p:extLst>
      <p:ext uri="{BB962C8B-B14F-4D97-AF65-F5344CB8AC3E}">
        <p14:creationId xmlns:p14="http://schemas.microsoft.com/office/powerpoint/2010/main" val="76187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p:cNvGraphicFramePr>
            <a:graphicFrameLocks noChangeAspect="1"/>
          </p:cNvGraphicFramePr>
          <p:nvPr>
            <p:extLst/>
          </p:nvPr>
        </p:nvGraphicFramePr>
        <p:xfrm>
          <a:off x="4975030" y="916172"/>
          <a:ext cx="4011613" cy="1287462"/>
        </p:xfrm>
        <a:graphic>
          <a:graphicData uri="http://schemas.openxmlformats.org/presentationml/2006/ole">
            <mc:AlternateContent xmlns:mc="http://schemas.openxmlformats.org/markup-compatibility/2006">
              <mc:Choice xmlns:v="urn:schemas-microsoft-com:vml" Requires="v">
                <p:oleObj spid="_x0000_s50178" name="Equation" r:id="rId4" imgW="723900" imgH="241300" progId="Equation.DSMT4">
                  <p:embed/>
                </p:oleObj>
              </mc:Choice>
              <mc:Fallback>
                <p:oleObj name="Equation" r:id="rId4" imgW="723900" imgH="241300" progId="Equation.DSMT4">
                  <p:embed/>
                  <p:pic>
                    <p:nvPicPr>
                      <p:cNvPr id="16" name="Object 15"/>
                      <p:cNvPicPr>
                        <a:picLocks noChangeAspect="1" noChangeArrowheads="1"/>
                      </p:cNvPicPr>
                      <p:nvPr/>
                    </p:nvPicPr>
                    <p:blipFill>
                      <a:blip r:embed="rId5"/>
                      <a:srcRect/>
                      <a:stretch>
                        <a:fillRect/>
                      </a:stretch>
                    </p:blipFill>
                    <p:spPr bwMode="auto">
                      <a:xfrm>
                        <a:off x="4975030" y="916172"/>
                        <a:ext cx="4011613" cy="1287462"/>
                      </a:xfrm>
                      <a:prstGeom prst="rect">
                        <a:avLst/>
                      </a:prstGeom>
                      <a:noFill/>
                      <a:extLst/>
                    </p:spPr>
                  </p:pic>
                </p:oleObj>
              </mc:Fallback>
            </mc:AlternateContent>
          </a:graphicData>
        </a:graphic>
      </p:graphicFrame>
      <p:sp>
        <p:nvSpPr>
          <p:cNvPr id="17" name="TextBox 16"/>
          <p:cNvSpPr txBox="1"/>
          <p:nvPr/>
        </p:nvSpPr>
        <p:spPr>
          <a:xfrm>
            <a:off x="1648977" y="1270176"/>
            <a:ext cx="2417787" cy="677108"/>
          </a:xfrm>
          <a:prstGeom prst="rect">
            <a:avLst/>
          </a:prstGeom>
          <a:noFill/>
        </p:spPr>
        <p:txBody>
          <a:bodyPr wrap="none" rtlCol="0">
            <a:spAutoFit/>
          </a:bodyPr>
          <a:lstStyle/>
          <a:p>
            <a:r>
              <a:rPr lang="en-US" sz="3800" dirty="0">
                <a:latin typeface="Times"/>
                <a:cs typeface="Times"/>
              </a:rPr>
              <a:t>The model:</a:t>
            </a:r>
            <a:r>
              <a:rPr lang="en-US" sz="3000" dirty="0">
                <a:latin typeface="Times"/>
                <a:ea typeface="Wingdings"/>
                <a:cs typeface="Times"/>
                <a:sym typeface="Wingdings"/>
              </a:rPr>
              <a:t> </a:t>
            </a:r>
            <a:endParaRPr lang="en-US" sz="3000" dirty="0">
              <a:latin typeface="Times"/>
              <a:cs typeface="Times"/>
            </a:endParaRPr>
          </a:p>
        </p:txBody>
      </p:sp>
      <p:sp>
        <p:nvSpPr>
          <p:cNvPr id="18" name="TextBox 17"/>
          <p:cNvSpPr txBox="1"/>
          <p:nvPr/>
        </p:nvSpPr>
        <p:spPr>
          <a:xfrm>
            <a:off x="1801377" y="2597962"/>
            <a:ext cx="5215156" cy="677108"/>
          </a:xfrm>
          <a:prstGeom prst="rect">
            <a:avLst/>
          </a:prstGeom>
          <a:noFill/>
        </p:spPr>
        <p:txBody>
          <a:bodyPr wrap="none" rtlCol="0">
            <a:spAutoFit/>
          </a:bodyPr>
          <a:lstStyle/>
          <a:p>
            <a:r>
              <a:rPr lang="en-US" sz="3800" dirty="0">
                <a:latin typeface="Times"/>
                <a:cs typeface="Times"/>
              </a:rPr>
              <a:t>How to choose </a:t>
            </a:r>
            <a:r>
              <a:rPr lang="en-US" sz="3800" i="1" dirty="0">
                <a:latin typeface="Times"/>
                <a:cs typeface="Times"/>
              </a:rPr>
              <a:t>P </a:t>
            </a:r>
            <a:r>
              <a:rPr lang="en-US" sz="3800" dirty="0">
                <a:latin typeface="Times"/>
                <a:cs typeface="Times"/>
              </a:rPr>
              <a:t>and </a:t>
            </a:r>
            <a:r>
              <a:rPr lang="en-US" sz="3800" i="1" dirty="0">
                <a:latin typeface="Times"/>
                <a:cs typeface="Times"/>
              </a:rPr>
              <a:t>Q</a:t>
            </a:r>
            <a:r>
              <a:rPr lang="en-US" sz="3800" i="1" baseline="30000" dirty="0">
                <a:latin typeface="Times"/>
                <a:cs typeface="Times"/>
              </a:rPr>
              <a:t>T</a:t>
            </a:r>
            <a:r>
              <a:rPr lang="en-US" sz="3800" dirty="0">
                <a:latin typeface="Times"/>
                <a:cs typeface="Times"/>
              </a:rPr>
              <a:t>?</a:t>
            </a:r>
            <a:endParaRPr lang="en-US" sz="3000" dirty="0">
              <a:latin typeface="Times"/>
              <a:cs typeface="Times"/>
            </a:endParaRPr>
          </a:p>
        </p:txBody>
      </p:sp>
      <p:pic>
        <p:nvPicPr>
          <p:cNvPr id="2" name="Picture 1"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6438" y="2442981"/>
            <a:ext cx="1570470" cy="1066800"/>
          </a:xfrm>
          <a:prstGeom prst="rect">
            <a:avLst/>
          </a:prstGeom>
        </p:spPr>
      </p:pic>
      <p:pic>
        <p:nvPicPr>
          <p:cNvPr id="6" name="Picture 5" descr="Screen Shot 2016-03-25 at 12.2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5183" y="2273098"/>
            <a:ext cx="1570470" cy="1066800"/>
          </a:xfrm>
          <a:prstGeom prst="rect">
            <a:avLst/>
          </a:prstGeom>
        </p:spPr>
      </p:pic>
      <p:sp>
        <p:nvSpPr>
          <p:cNvPr id="7" name="TextBox 6"/>
          <p:cNvSpPr txBox="1"/>
          <p:nvPr/>
        </p:nvSpPr>
        <p:spPr>
          <a:xfrm>
            <a:off x="6730121" y="2598698"/>
            <a:ext cx="2526052" cy="677108"/>
          </a:xfrm>
          <a:prstGeom prst="rect">
            <a:avLst/>
          </a:prstGeom>
          <a:noFill/>
        </p:spPr>
        <p:txBody>
          <a:bodyPr wrap="none" rtlCol="0">
            <a:spAutoFit/>
          </a:bodyPr>
          <a:lstStyle/>
          <a:p>
            <a:r>
              <a:rPr lang="en-US" sz="3800" dirty="0">
                <a:latin typeface="Times"/>
                <a:cs typeface="Times"/>
              </a:rPr>
              <a:t>to minimize</a:t>
            </a:r>
            <a:endParaRPr lang="en-US" sz="3000" dirty="0">
              <a:latin typeface="Times"/>
              <a:cs typeface="Times"/>
            </a:endParaRPr>
          </a:p>
        </p:txBody>
      </p:sp>
      <p:graphicFrame>
        <p:nvGraphicFramePr>
          <p:cNvPr id="8" name="Object 7"/>
          <p:cNvGraphicFramePr>
            <a:graphicFrameLocks noChangeAspect="1"/>
          </p:cNvGraphicFramePr>
          <p:nvPr>
            <p:extLst/>
          </p:nvPr>
        </p:nvGraphicFramePr>
        <p:xfrm>
          <a:off x="590737" y="3652748"/>
          <a:ext cx="5796671" cy="1812647"/>
        </p:xfrm>
        <a:graphic>
          <a:graphicData uri="http://schemas.openxmlformats.org/presentationml/2006/ole">
            <mc:AlternateContent xmlns:mc="http://schemas.openxmlformats.org/markup-compatibility/2006">
              <mc:Choice xmlns:v="urn:schemas-microsoft-com:vml" Requires="v">
                <p:oleObj spid="_x0000_s50179" name="Equation" r:id="rId7" imgW="1485900" imgH="482600" progId="Equation.DSMT4">
                  <p:embed/>
                </p:oleObj>
              </mc:Choice>
              <mc:Fallback>
                <p:oleObj name="Equation" r:id="rId7" imgW="1485900" imgH="482600" progId="Equation.DSMT4">
                  <p:embed/>
                  <p:pic>
                    <p:nvPicPr>
                      <p:cNvPr id="8" name="Object 7"/>
                      <p:cNvPicPr>
                        <a:picLocks noChangeAspect="1" noChangeArrowheads="1"/>
                      </p:cNvPicPr>
                      <p:nvPr/>
                    </p:nvPicPr>
                    <p:blipFill>
                      <a:blip r:embed="rId8"/>
                      <a:srcRect/>
                      <a:stretch>
                        <a:fillRect/>
                      </a:stretch>
                    </p:blipFill>
                    <p:spPr bwMode="auto">
                      <a:xfrm>
                        <a:off x="590737" y="3652748"/>
                        <a:ext cx="5796671" cy="1812647"/>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nvPr>
        </p:nvGraphicFramePr>
        <p:xfrm>
          <a:off x="6239591" y="3690753"/>
          <a:ext cx="5497513" cy="1812925"/>
        </p:xfrm>
        <a:graphic>
          <a:graphicData uri="http://schemas.openxmlformats.org/presentationml/2006/ole">
            <mc:AlternateContent xmlns:mc="http://schemas.openxmlformats.org/markup-compatibility/2006">
              <mc:Choice xmlns:v="urn:schemas-microsoft-com:vml" Requires="v">
                <p:oleObj spid="_x0000_s50180" name="Equation" r:id="rId9" imgW="1409700" imgH="482600" progId="Equation.DSMT4">
                  <p:embed/>
                </p:oleObj>
              </mc:Choice>
              <mc:Fallback>
                <p:oleObj name="Equation" r:id="rId9" imgW="1409700" imgH="482600" progId="Equation.DSMT4">
                  <p:embed/>
                  <p:pic>
                    <p:nvPicPr>
                      <p:cNvPr id="9" name="Object 8"/>
                      <p:cNvPicPr>
                        <a:picLocks noChangeAspect="1" noChangeArrowheads="1"/>
                      </p:cNvPicPr>
                      <p:nvPr/>
                    </p:nvPicPr>
                    <p:blipFill>
                      <a:blip r:embed="rId10"/>
                      <a:srcRect/>
                      <a:stretch>
                        <a:fillRect/>
                      </a:stretch>
                    </p:blipFill>
                    <p:spPr bwMode="auto">
                      <a:xfrm>
                        <a:off x="6239591" y="3690753"/>
                        <a:ext cx="5497513" cy="1812925"/>
                      </a:xfrm>
                      <a:prstGeom prst="rect">
                        <a:avLst/>
                      </a:prstGeom>
                      <a:noFill/>
                      <a:extLst/>
                    </p:spPr>
                  </p:pic>
                </p:oleObj>
              </mc:Fallback>
            </mc:AlternateContent>
          </a:graphicData>
        </a:graphic>
      </p:graphicFrame>
    </p:spTree>
    <p:extLst>
      <p:ext uri="{BB962C8B-B14F-4D97-AF65-F5344CB8AC3E}">
        <p14:creationId xmlns:p14="http://schemas.microsoft.com/office/powerpoint/2010/main" val="28630472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25 at 12.24.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438" y="2442981"/>
            <a:ext cx="1570470" cy="1066800"/>
          </a:xfrm>
          <a:prstGeom prst="rect">
            <a:avLst/>
          </a:prstGeom>
        </p:spPr>
      </p:pic>
      <p:sp>
        <p:nvSpPr>
          <p:cNvPr id="7" name="TextBox 6"/>
          <p:cNvSpPr txBox="1"/>
          <p:nvPr/>
        </p:nvSpPr>
        <p:spPr>
          <a:xfrm>
            <a:off x="488783" y="251778"/>
            <a:ext cx="10644285" cy="677108"/>
          </a:xfrm>
          <a:prstGeom prst="rect">
            <a:avLst/>
          </a:prstGeom>
          <a:noFill/>
        </p:spPr>
        <p:txBody>
          <a:bodyPr wrap="none" rtlCol="0">
            <a:spAutoFit/>
          </a:bodyPr>
          <a:lstStyle/>
          <a:p>
            <a:r>
              <a:rPr lang="en-US" sz="3800" dirty="0">
                <a:latin typeface="Times"/>
                <a:cs typeface="Times"/>
              </a:rPr>
              <a:t>Calculate gradients for gradient descent on the errors:</a:t>
            </a:r>
            <a:endParaRPr lang="en-US" sz="3000" dirty="0">
              <a:latin typeface="Times"/>
              <a:cs typeface="Times"/>
            </a:endParaRPr>
          </a:p>
        </p:txBody>
      </p:sp>
      <p:graphicFrame>
        <p:nvGraphicFramePr>
          <p:cNvPr id="9" name="Object 8"/>
          <p:cNvGraphicFramePr>
            <a:graphicFrameLocks noChangeAspect="1"/>
          </p:cNvGraphicFramePr>
          <p:nvPr>
            <p:extLst/>
          </p:nvPr>
        </p:nvGraphicFramePr>
        <p:xfrm>
          <a:off x="1964540" y="814477"/>
          <a:ext cx="7752501" cy="1306200"/>
        </p:xfrm>
        <a:graphic>
          <a:graphicData uri="http://schemas.openxmlformats.org/presentationml/2006/ole">
            <mc:AlternateContent xmlns:mc="http://schemas.openxmlformats.org/markup-compatibility/2006">
              <mc:Choice xmlns:v="urn:schemas-microsoft-com:vml" Requires="v">
                <p:oleObj spid="_x0000_s51202" name="Equation" r:id="rId5" imgW="2832100" imgH="495300" progId="Equation.DSMT4">
                  <p:embed/>
                </p:oleObj>
              </mc:Choice>
              <mc:Fallback>
                <p:oleObj name="Equation" r:id="rId5" imgW="2832100" imgH="495300" progId="Equation.DSMT4">
                  <p:embed/>
                  <p:pic>
                    <p:nvPicPr>
                      <p:cNvPr id="9" name="Object 8"/>
                      <p:cNvPicPr>
                        <a:picLocks noChangeAspect="1" noChangeArrowheads="1"/>
                      </p:cNvPicPr>
                      <p:nvPr/>
                    </p:nvPicPr>
                    <p:blipFill>
                      <a:blip r:embed="rId6"/>
                      <a:srcRect/>
                      <a:stretch>
                        <a:fillRect/>
                      </a:stretch>
                    </p:blipFill>
                    <p:spPr bwMode="auto">
                      <a:xfrm>
                        <a:off x="1964540" y="814477"/>
                        <a:ext cx="7752501" cy="1306200"/>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nvPr>
        </p:nvGraphicFramePr>
        <p:xfrm>
          <a:off x="1725866" y="2251464"/>
          <a:ext cx="8142507" cy="1074652"/>
        </p:xfrm>
        <a:graphic>
          <a:graphicData uri="http://schemas.openxmlformats.org/presentationml/2006/ole">
            <mc:AlternateContent xmlns:mc="http://schemas.openxmlformats.org/markup-compatibility/2006">
              <mc:Choice xmlns:v="urn:schemas-microsoft-com:vml" Requires="v">
                <p:oleObj spid="_x0000_s51203" name="Equation" r:id="rId7" imgW="3149600" imgH="431800" progId="Equation.DSMT4">
                  <p:embed/>
                </p:oleObj>
              </mc:Choice>
              <mc:Fallback>
                <p:oleObj name="Equation" r:id="rId7" imgW="3149600" imgH="431800" progId="Equation.DSMT4">
                  <p:embed/>
                  <p:pic>
                    <p:nvPicPr>
                      <p:cNvPr id="10" name="Object 9"/>
                      <p:cNvPicPr>
                        <a:picLocks noChangeAspect="1" noChangeArrowheads="1"/>
                      </p:cNvPicPr>
                      <p:nvPr/>
                    </p:nvPicPr>
                    <p:blipFill>
                      <a:blip r:embed="rId8"/>
                      <a:srcRect/>
                      <a:stretch>
                        <a:fillRect/>
                      </a:stretch>
                    </p:blipFill>
                    <p:spPr bwMode="auto">
                      <a:xfrm>
                        <a:off x="1725866" y="2251464"/>
                        <a:ext cx="8142507" cy="1074652"/>
                      </a:xfrm>
                      <a:prstGeom prst="rect">
                        <a:avLst/>
                      </a:prstGeom>
                      <a:noFill/>
                      <a:extLst/>
                    </p:spPr>
                  </p:pic>
                </p:oleObj>
              </mc:Fallback>
            </mc:AlternateContent>
          </a:graphicData>
        </a:graphic>
      </p:graphicFrame>
      <p:graphicFrame>
        <p:nvGraphicFramePr>
          <p:cNvPr id="11" name="Object 10"/>
          <p:cNvGraphicFramePr>
            <a:graphicFrameLocks noChangeAspect="1"/>
          </p:cNvGraphicFramePr>
          <p:nvPr>
            <p:extLst/>
          </p:nvPr>
        </p:nvGraphicFramePr>
        <p:xfrm>
          <a:off x="1647223" y="4530140"/>
          <a:ext cx="8394326" cy="1102914"/>
        </p:xfrm>
        <a:graphic>
          <a:graphicData uri="http://schemas.openxmlformats.org/presentationml/2006/ole">
            <mc:AlternateContent xmlns:mc="http://schemas.openxmlformats.org/markup-compatibility/2006">
              <mc:Choice xmlns:v="urn:schemas-microsoft-com:vml" Requires="v">
                <p:oleObj spid="_x0000_s51204" name="Equation" r:id="rId9" imgW="3162300" imgH="431800" progId="Equation.DSMT4">
                  <p:embed/>
                </p:oleObj>
              </mc:Choice>
              <mc:Fallback>
                <p:oleObj name="Equation" r:id="rId9" imgW="3162300" imgH="431800" progId="Equation.DSMT4">
                  <p:embed/>
                  <p:pic>
                    <p:nvPicPr>
                      <p:cNvPr id="11" name="Object 10"/>
                      <p:cNvPicPr>
                        <a:picLocks noChangeAspect="1" noChangeArrowheads="1"/>
                      </p:cNvPicPr>
                      <p:nvPr/>
                    </p:nvPicPr>
                    <p:blipFill>
                      <a:blip r:embed="rId10"/>
                      <a:srcRect/>
                      <a:stretch>
                        <a:fillRect/>
                      </a:stretch>
                    </p:blipFill>
                    <p:spPr bwMode="auto">
                      <a:xfrm>
                        <a:off x="1647223" y="4530140"/>
                        <a:ext cx="8394326" cy="1102914"/>
                      </a:xfrm>
                      <a:prstGeom prst="rect">
                        <a:avLst/>
                      </a:prstGeom>
                      <a:noFill/>
                      <a:extLst/>
                    </p:spPr>
                  </p:pic>
                </p:oleObj>
              </mc:Fallback>
            </mc:AlternateContent>
          </a:graphicData>
        </a:graphic>
      </p:graphicFrame>
      <p:graphicFrame>
        <p:nvGraphicFramePr>
          <p:cNvPr id="12" name="Object 11"/>
          <p:cNvGraphicFramePr>
            <a:graphicFrameLocks noChangeAspect="1"/>
          </p:cNvGraphicFramePr>
          <p:nvPr>
            <p:extLst/>
          </p:nvPr>
        </p:nvGraphicFramePr>
        <p:xfrm>
          <a:off x="1825574" y="3312100"/>
          <a:ext cx="8132763" cy="1204913"/>
        </p:xfrm>
        <a:graphic>
          <a:graphicData uri="http://schemas.openxmlformats.org/presentationml/2006/ole">
            <mc:AlternateContent xmlns:mc="http://schemas.openxmlformats.org/markup-compatibility/2006">
              <mc:Choice xmlns:v="urn:schemas-microsoft-com:vml" Requires="v">
                <p:oleObj spid="_x0000_s51205" name="Equation" r:id="rId11" imgW="2971800" imgH="457200" progId="Equation.DSMT4">
                  <p:embed/>
                </p:oleObj>
              </mc:Choice>
              <mc:Fallback>
                <p:oleObj name="Equation" r:id="rId11" imgW="2971800" imgH="457200" progId="Equation.DSMT4">
                  <p:embed/>
                  <p:pic>
                    <p:nvPicPr>
                      <p:cNvPr id="12" name="Object 11"/>
                      <p:cNvPicPr>
                        <a:picLocks noChangeAspect="1" noChangeArrowheads="1"/>
                      </p:cNvPicPr>
                      <p:nvPr/>
                    </p:nvPicPr>
                    <p:blipFill>
                      <a:blip r:embed="rId12"/>
                      <a:srcRect/>
                      <a:stretch>
                        <a:fillRect/>
                      </a:stretch>
                    </p:blipFill>
                    <p:spPr bwMode="auto">
                      <a:xfrm>
                        <a:off x="1825574" y="3312100"/>
                        <a:ext cx="8132763" cy="1204913"/>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nvPr>
        </p:nvGraphicFramePr>
        <p:xfrm>
          <a:off x="1876374" y="5639763"/>
          <a:ext cx="7913688" cy="1177925"/>
        </p:xfrm>
        <a:graphic>
          <a:graphicData uri="http://schemas.openxmlformats.org/presentationml/2006/ole">
            <mc:AlternateContent xmlns:mc="http://schemas.openxmlformats.org/markup-compatibility/2006">
              <mc:Choice xmlns:v="urn:schemas-microsoft-com:vml" Requires="v">
                <p:oleObj spid="_x0000_s51206" name="Equation" r:id="rId13" imgW="2959100" imgH="457200" progId="Equation.DSMT4">
                  <p:embed/>
                </p:oleObj>
              </mc:Choice>
              <mc:Fallback>
                <p:oleObj name="Equation" r:id="rId13" imgW="2959100" imgH="457200" progId="Equation.DSMT4">
                  <p:embed/>
                  <p:pic>
                    <p:nvPicPr>
                      <p:cNvPr id="13" name="Object 12"/>
                      <p:cNvPicPr>
                        <a:picLocks noChangeAspect="1" noChangeArrowheads="1"/>
                      </p:cNvPicPr>
                      <p:nvPr/>
                    </p:nvPicPr>
                    <p:blipFill>
                      <a:blip r:embed="rId14"/>
                      <a:srcRect/>
                      <a:stretch>
                        <a:fillRect/>
                      </a:stretch>
                    </p:blipFill>
                    <p:spPr bwMode="auto">
                      <a:xfrm>
                        <a:off x="1876374" y="5639763"/>
                        <a:ext cx="7913688" cy="1177925"/>
                      </a:xfrm>
                      <a:prstGeom prst="rect">
                        <a:avLst/>
                      </a:prstGeom>
                      <a:noFill/>
                      <a:extLst/>
                    </p:spPr>
                  </p:pic>
                </p:oleObj>
              </mc:Fallback>
            </mc:AlternateContent>
          </a:graphicData>
        </a:graphic>
      </p:graphicFrame>
    </p:spTree>
    <p:extLst>
      <p:ext uri="{BB962C8B-B14F-4D97-AF65-F5344CB8AC3E}">
        <p14:creationId xmlns:p14="http://schemas.microsoft.com/office/powerpoint/2010/main" val="185823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933265" y="1894635"/>
          <a:ext cx="3931629" cy="2529885"/>
        </p:xfrm>
        <a:graphic>
          <a:graphicData uri="http://schemas.openxmlformats.org/presentationml/2006/ole">
            <mc:AlternateContent xmlns:mc="http://schemas.openxmlformats.org/markup-compatibility/2006">
              <mc:Choice xmlns:v="urn:schemas-microsoft-com:vml" Requires="v">
                <p:oleObj spid="_x0000_s52226" name="Equation" r:id="rId4" imgW="1574800" imgH="889000" progId="Equation.DSMT4">
                  <p:embed/>
                </p:oleObj>
              </mc:Choice>
              <mc:Fallback>
                <p:oleObj name="Equation" r:id="rId4" imgW="1574800" imgH="889000" progId="Equation.DSMT4">
                  <p:embed/>
                  <p:pic>
                    <p:nvPicPr>
                      <p:cNvPr id="4" name="Object 3"/>
                      <p:cNvPicPr>
                        <a:picLocks noChangeAspect="1" noChangeArrowheads="1"/>
                      </p:cNvPicPr>
                      <p:nvPr/>
                    </p:nvPicPr>
                    <p:blipFill>
                      <a:blip r:embed="rId5"/>
                      <a:srcRect/>
                      <a:stretch>
                        <a:fillRect/>
                      </a:stretch>
                    </p:blipFill>
                    <p:spPr bwMode="auto">
                      <a:xfrm>
                        <a:off x="1933265" y="1894635"/>
                        <a:ext cx="3931629" cy="2529885"/>
                      </a:xfrm>
                      <a:prstGeom prst="rect">
                        <a:avLst/>
                      </a:prstGeom>
                      <a:noFill/>
                      <a:extLst/>
                    </p:spPr>
                  </p:pic>
                </p:oleObj>
              </mc:Fallback>
            </mc:AlternateContent>
          </a:graphicData>
        </a:graphic>
      </p:graphicFrame>
      <p:sp>
        <p:nvSpPr>
          <p:cNvPr id="5" name="TextBox 4"/>
          <p:cNvSpPr txBox="1"/>
          <p:nvPr/>
        </p:nvSpPr>
        <p:spPr>
          <a:xfrm rot="18632121">
            <a:off x="580232" y="1373591"/>
            <a:ext cx="2823651" cy="461665"/>
          </a:xfrm>
          <a:prstGeom prst="rect">
            <a:avLst/>
          </a:prstGeom>
          <a:noFill/>
        </p:spPr>
        <p:txBody>
          <a:bodyPr wrap="square" rtlCol="0">
            <a:spAutoFit/>
          </a:bodyPr>
          <a:lstStyle/>
          <a:p>
            <a:r>
              <a:rPr lang="en-US" sz="2400" dirty="0"/>
              <a:t>Carmen</a:t>
            </a:r>
          </a:p>
        </p:txBody>
      </p:sp>
      <p:sp>
        <p:nvSpPr>
          <p:cNvPr id="6" name="TextBox 5"/>
          <p:cNvSpPr txBox="1"/>
          <p:nvPr/>
        </p:nvSpPr>
        <p:spPr>
          <a:xfrm rot="18458477">
            <a:off x="554585" y="1905143"/>
            <a:ext cx="2823651" cy="461665"/>
          </a:xfrm>
          <a:prstGeom prst="rect">
            <a:avLst/>
          </a:prstGeom>
          <a:noFill/>
        </p:spPr>
        <p:txBody>
          <a:bodyPr wrap="square" rtlCol="0">
            <a:spAutoFit/>
          </a:bodyPr>
          <a:lstStyle/>
          <a:p>
            <a:r>
              <a:rPr lang="en-US" sz="2400" dirty="0" err="1"/>
              <a:t>Leonore</a:t>
            </a:r>
            <a:endParaRPr lang="en-US" sz="2000" dirty="0"/>
          </a:p>
        </p:txBody>
      </p:sp>
      <p:sp>
        <p:nvSpPr>
          <p:cNvPr id="7" name="TextBox 6"/>
          <p:cNvSpPr txBox="1"/>
          <p:nvPr/>
        </p:nvSpPr>
        <p:spPr>
          <a:xfrm rot="18632121">
            <a:off x="618910" y="2796166"/>
            <a:ext cx="2823651" cy="461665"/>
          </a:xfrm>
          <a:prstGeom prst="rect">
            <a:avLst/>
          </a:prstGeom>
          <a:noFill/>
        </p:spPr>
        <p:txBody>
          <a:bodyPr wrap="square" rtlCol="0">
            <a:spAutoFit/>
          </a:bodyPr>
          <a:lstStyle/>
          <a:p>
            <a:r>
              <a:rPr lang="en-US" sz="2400" dirty="0"/>
              <a:t>Joseph</a:t>
            </a:r>
          </a:p>
        </p:txBody>
      </p:sp>
      <p:graphicFrame>
        <p:nvGraphicFramePr>
          <p:cNvPr id="8" name="Object 7"/>
          <p:cNvGraphicFramePr>
            <a:graphicFrameLocks noChangeAspect="1"/>
          </p:cNvGraphicFramePr>
          <p:nvPr>
            <p:extLst/>
          </p:nvPr>
        </p:nvGraphicFramePr>
        <p:xfrm>
          <a:off x="3567618" y="422838"/>
          <a:ext cx="844515" cy="1084048"/>
        </p:xfrm>
        <a:graphic>
          <a:graphicData uri="http://schemas.openxmlformats.org/presentationml/2006/ole">
            <mc:AlternateContent xmlns:mc="http://schemas.openxmlformats.org/markup-compatibility/2006">
              <mc:Choice xmlns:v="urn:schemas-microsoft-com:vml" Requires="v">
                <p:oleObj spid="_x0000_s52227" name="Equation" r:id="rId6" imgW="152400" imgH="203200" progId="Equation.DSMT4">
                  <p:embed/>
                </p:oleObj>
              </mc:Choice>
              <mc:Fallback>
                <p:oleObj name="Equation" r:id="rId6" imgW="152400" imgH="203200" progId="Equation.DSMT4">
                  <p:embed/>
                  <p:pic>
                    <p:nvPicPr>
                      <p:cNvPr id="8" name="Object 7"/>
                      <p:cNvPicPr>
                        <a:picLocks noChangeAspect="1" noChangeArrowheads="1"/>
                      </p:cNvPicPr>
                      <p:nvPr/>
                    </p:nvPicPr>
                    <p:blipFill>
                      <a:blip r:embed="rId7"/>
                      <a:srcRect/>
                      <a:stretch>
                        <a:fillRect/>
                      </a:stretch>
                    </p:blipFill>
                    <p:spPr bwMode="auto">
                      <a:xfrm>
                        <a:off x="3567618" y="422838"/>
                        <a:ext cx="844515" cy="1084048"/>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nvPr>
        </p:nvGraphicFramePr>
        <p:xfrm>
          <a:off x="7635427" y="1866347"/>
          <a:ext cx="3351992" cy="2528887"/>
        </p:xfrm>
        <a:graphic>
          <a:graphicData uri="http://schemas.openxmlformats.org/presentationml/2006/ole">
            <mc:AlternateContent xmlns:mc="http://schemas.openxmlformats.org/markup-compatibility/2006">
              <mc:Choice xmlns:v="urn:schemas-microsoft-com:vml" Requires="v">
                <p:oleObj spid="_x0000_s52228" name="Equation" r:id="rId8" imgW="1117600" imgH="889000" progId="Equation.DSMT4">
                  <p:embed/>
                </p:oleObj>
              </mc:Choice>
              <mc:Fallback>
                <p:oleObj name="Equation" r:id="rId8" imgW="1117600" imgH="889000" progId="Equation.DSMT4">
                  <p:embed/>
                  <p:pic>
                    <p:nvPicPr>
                      <p:cNvPr id="9" name="Object 8"/>
                      <p:cNvPicPr>
                        <a:picLocks noChangeAspect="1" noChangeArrowheads="1"/>
                      </p:cNvPicPr>
                      <p:nvPr/>
                    </p:nvPicPr>
                    <p:blipFill>
                      <a:blip r:embed="rId9"/>
                      <a:srcRect/>
                      <a:stretch>
                        <a:fillRect/>
                      </a:stretch>
                    </p:blipFill>
                    <p:spPr bwMode="auto">
                      <a:xfrm>
                        <a:off x="7635427" y="1866347"/>
                        <a:ext cx="3351992" cy="2528887"/>
                      </a:xfrm>
                      <a:prstGeom prst="rect">
                        <a:avLst/>
                      </a:prstGeom>
                      <a:noFill/>
                      <a:extLst/>
                    </p:spPr>
                  </p:pic>
                </p:oleObj>
              </mc:Fallback>
            </mc:AlternateContent>
          </a:graphicData>
        </a:graphic>
      </p:graphicFrame>
      <p:sp>
        <p:nvSpPr>
          <p:cNvPr id="10" name="TextBox 9"/>
          <p:cNvSpPr txBox="1"/>
          <p:nvPr/>
        </p:nvSpPr>
        <p:spPr>
          <a:xfrm rot="18632121">
            <a:off x="6175939" y="1646926"/>
            <a:ext cx="2823651" cy="461665"/>
          </a:xfrm>
          <a:prstGeom prst="rect">
            <a:avLst/>
          </a:prstGeom>
          <a:noFill/>
        </p:spPr>
        <p:txBody>
          <a:bodyPr wrap="square" rtlCol="0">
            <a:spAutoFit/>
          </a:bodyPr>
          <a:lstStyle/>
          <a:p>
            <a:r>
              <a:rPr lang="en-US" sz="2400" dirty="0"/>
              <a:t>Carmen</a:t>
            </a:r>
          </a:p>
        </p:txBody>
      </p:sp>
      <p:sp>
        <p:nvSpPr>
          <p:cNvPr id="11" name="TextBox 10"/>
          <p:cNvSpPr txBox="1"/>
          <p:nvPr/>
        </p:nvSpPr>
        <p:spPr>
          <a:xfrm rot="18458477">
            <a:off x="6150292" y="2178478"/>
            <a:ext cx="2823651" cy="461665"/>
          </a:xfrm>
          <a:prstGeom prst="rect">
            <a:avLst/>
          </a:prstGeom>
          <a:noFill/>
        </p:spPr>
        <p:txBody>
          <a:bodyPr wrap="square" rtlCol="0">
            <a:spAutoFit/>
          </a:bodyPr>
          <a:lstStyle/>
          <a:p>
            <a:r>
              <a:rPr lang="en-US" sz="2400" dirty="0" err="1"/>
              <a:t>Leonore</a:t>
            </a:r>
            <a:endParaRPr lang="en-US" sz="2000" dirty="0"/>
          </a:p>
        </p:txBody>
      </p:sp>
      <p:sp>
        <p:nvSpPr>
          <p:cNvPr id="12" name="TextBox 11"/>
          <p:cNvSpPr txBox="1"/>
          <p:nvPr/>
        </p:nvSpPr>
        <p:spPr>
          <a:xfrm rot="18632121">
            <a:off x="6214617" y="3069501"/>
            <a:ext cx="2823651" cy="461665"/>
          </a:xfrm>
          <a:prstGeom prst="rect">
            <a:avLst/>
          </a:prstGeom>
          <a:noFill/>
        </p:spPr>
        <p:txBody>
          <a:bodyPr wrap="square" rtlCol="0">
            <a:spAutoFit/>
          </a:bodyPr>
          <a:lstStyle/>
          <a:p>
            <a:r>
              <a:rPr lang="en-US" sz="2400" dirty="0"/>
              <a:t>Joseph</a:t>
            </a:r>
          </a:p>
        </p:txBody>
      </p:sp>
      <p:graphicFrame>
        <p:nvGraphicFramePr>
          <p:cNvPr id="13" name="Object 12"/>
          <p:cNvGraphicFramePr>
            <a:graphicFrameLocks noChangeAspect="1"/>
          </p:cNvGraphicFramePr>
          <p:nvPr>
            <p:extLst/>
          </p:nvPr>
        </p:nvGraphicFramePr>
        <p:xfrm>
          <a:off x="9162740" y="709770"/>
          <a:ext cx="844550" cy="814388"/>
        </p:xfrm>
        <a:graphic>
          <a:graphicData uri="http://schemas.openxmlformats.org/presentationml/2006/ole">
            <mc:AlternateContent xmlns:mc="http://schemas.openxmlformats.org/markup-compatibility/2006">
              <mc:Choice xmlns:v="urn:schemas-microsoft-com:vml" Requires="v">
                <p:oleObj spid="_x0000_s52229" name="Equation" r:id="rId10" imgW="152400" imgH="152400" progId="Equation.DSMT4">
                  <p:embed/>
                </p:oleObj>
              </mc:Choice>
              <mc:Fallback>
                <p:oleObj name="Equation" r:id="rId10" imgW="152400" imgH="152400" progId="Equation.DSMT4">
                  <p:embed/>
                  <p:pic>
                    <p:nvPicPr>
                      <p:cNvPr id="13" name="Object 12"/>
                      <p:cNvPicPr>
                        <a:picLocks noChangeAspect="1" noChangeArrowheads="1"/>
                      </p:cNvPicPr>
                      <p:nvPr/>
                    </p:nvPicPr>
                    <p:blipFill>
                      <a:blip r:embed="rId11"/>
                      <a:srcRect/>
                      <a:stretch>
                        <a:fillRect/>
                      </a:stretch>
                    </p:blipFill>
                    <p:spPr bwMode="auto">
                      <a:xfrm>
                        <a:off x="9162740" y="709770"/>
                        <a:ext cx="844550" cy="814388"/>
                      </a:xfrm>
                      <a:prstGeom prst="rect">
                        <a:avLst/>
                      </a:prstGeom>
                      <a:noFill/>
                      <a:extLst/>
                    </p:spPr>
                  </p:pic>
                </p:oleObj>
              </mc:Fallback>
            </mc:AlternateContent>
          </a:graphicData>
        </a:graphic>
      </p:graphicFrame>
      <p:sp>
        <p:nvSpPr>
          <p:cNvPr id="14" name="TextBox 13"/>
          <p:cNvSpPr txBox="1"/>
          <p:nvPr/>
        </p:nvSpPr>
        <p:spPr>
          <a:xfrm>
            <a:off x="433653" y="4738129"/>
            <a:ext cx="11183228" cy="1077218"/>
          </a:xfrm>
          <a:prstGeom prst="rect">
            <a:avLst/>
          </a:prstGeom>
          <a:noFill/>
        </p:spPr>
        <p:txBody>
          <a:bodyPr wrap="square" rtlCol="0">
            <a:spAutoFit/>
          </a:bodyPr>
          <a:lstStyle/>
          <a:p>
            <a:r>
              <a:rPr lang="en-US" sz="3200" dirty="0"/>
              <a:t>Question: Is what we’re doing the same as setting the ?’s to 0 and doing least square regression?</a:t>
            </a:r>
          </a:p>
        </p:txBody>
      </p:sp>
      <p:sp>
        <p:nvSpPr>
          <p:cNvPr id="15" name="TextBox 14"/>
          <p:cNvSpPr txBox="1"/>
          <p:nvPr/>
        </p:nvSpPr>
        <p:spPr>
          <a:xfrm>
            <a:off x="502778" y="5780782"/>
            <a:ext cx="11183228" cy="1077218"/>
          </a:xfrm>
          <a:prstGeom prst="rect">
            <a:avLst/>
          </a:prstGeom>
          <a:noFill/>
        </p:spPr>
        <p:txBody>
          <a:bodyPr wrap="square" rtlCol="0">
            <a:spAutoFit/>
          </a:bodyPr>
          <a:lstStyle/>
          <a:p>
            <a:r>
              <a:rPr lang="en-US" sz="3200" dirty="0"/>
              <a:t>Answer: No, that won’t work. We only consider errors that we can calculate.</a:t>
            </a:r>
          </a:p>
        </p:txBody>
      </p:sp>
    </p:spTree>
    <p:extLst>
      <p:ext uri="{BB962C8B-B14F-4D97-AF65-F5344CB8AC3E}">
        <p14:creationId xmlns:p14="http://schemas.microsoft.com/office/powerpoint/2010/main" val="21113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Factorization</a:t>
            </a:r>
          </a:p>
        </p:txBody>
      </p:sp>
      <p:sp>
        <p:nvSpPr>
          <p:cNvPr id="3" name="Content Placeholder 2"/>
          <p:cNvSpPr>
            <a:spLocks noGrp="1"/>
          </p:cNvSpPr>
          <p:nvPr>
            <p:ph sz="quarter" idx="10"/>
          </p:nvPr>
        </p:nvSpPr>
        <p:spPr/>
        <p:txBody>
          <a:bodyPr/>
          <a:lstStyle/>
          <a:p>
            <a:r>
              <a:rPr lang="en-US" dirty="0"/>
              <a:t>Key strategy in winning Netflix Prize competition.</a:t>
            </a:r>
          </a:p>
        </p:txBody>
      </p:sp>
    </p:spTree>
    <p:extLst>
      <p:ext uri="{BB962C8B-B14F-4D97-AF65-F5344CB8AC3E}">
        <p14:creationId xmlns:p14="http://schemas.microsoft.com/office/powerpoint/2010/main" val="2047477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231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sp>
        <p:nvSpPr>
          <p:cNvPr id="10" name="TextBox 9"/>
          <p:cNvSpPr txBox="1"/>
          <p:nvPr/>
        </p:nvSpPr>
        <p:spPr>
          <a:xfrm>
            <a:off x="7538931" y="2448897"/>
            <a:ext cx="4585337" cy="2031325"/>
          </a:xfrm>
          <a:prstGeom prst="rect">
            <a:avLst/>
          </a:prstGeom>
          <a:noFill/>
        </p:spPr>
        <p:txBody>
          <a:bodyPr wrap="square" rtlCol="0">
            <a:spAutoFit/>
          </a:bodyPr>
          <a:lstStyle/>
          <a:p>
            <a:pPr marL="800100" lvl="1" indent="-342900">
              <a:buFont typeface="+mj-lt"/>
              <a:buAutoNum type="arabicPeriod"/>
            </a:pPr>
            <a:r>
              <a:rPr lang="en-US" dirty="0">
                <a:solidFill>
                  <a:schemeClr val="bg1">
                    <a:lumMod val="65000"/>
                  </a:schemeClr>
                </a:solidFill>
              </a:rPr>
              <a:t>Input number of clusters, randomly initialize centers</a:t>
            </a:r>
          </a:p>
          <a:p>
            <a:pPr marL="800100" lvl="1" indent="-342900">
              <a:buFont typeface="+mj-lt"/>
              <a:buAutoNum type="arabicPeriod"/>
            </a:pPr>
            <a:r>
              <a:rPr lang="en-US" dirty="0">
                <a:solidFill>
                  <a:schemeClr val="bg1">
                    <a:lumMod val="65000"/>
                  </a:schemeClr>
                </a:solidFill>
              </a:rPr>
              <a:t>Assign all points to the closest cluster center</a:t>
            </a:r>
          </a:p>
          <a:p>
            <a:pPr marL="800100" lvl="1" indent="-342900">
              <a:buFont typeface="+mj-lt"/>
              <a:buAutoNum type="arabicPeriod"/>
            </a:pPr>
            <a:r>
              <a:rPr lang="en-US" dirty="0">
                <a:solidFill>
                  <a:schemeClr val="bg1">
                    <a:lumMod val="65000"/>
                  </a:schemeClr>
                </a:solidFill>
              </a:rPr>
              <a:t>Change cluster centers to be in the middle of its points</a:t>
            </a:r>
          </a:p>
          <a:p>
            <a:pPr marL="800100" lvl="1" indent="-342900">
              <a:buFont typeface="+mj-lt"/>
              <a:buAutoNum type="arabicPeriod"/>
            </a:pPr>
            <a:r>
              <a:rPr lang="en-US" dirty="0">
                <a:solidFill>
                  <a:schemeClr val="bg1">
                    <a:lumMod val="65000"/>
                  </a:schemeClr>
                </a:solidFill>
              </a:rPr>
              <a:t>Repeat until convergence</a:t>
            </a:r>
          </a:p>
        </p:txBody>
      </p:sp>
      <p:pic>
        <p:nvPicPr>
          <p:cNvPr id="5" name="Picture 4" descr="Screen Shot 2015-06-26 at 1.41.11 PM.png"/>
          <p:cNvPicPr>
            <a:picLocks noChangeAspect="1"/>
          </p:cNvPicPr>
          <p:nvPr/>
        </p:nvPicPr>
        <p:blipFill>
          <a:blip r:embed="rId2"/>
          <a:stretch>
            <a:fillRect/>
          </a:stretch>
        </p:blipFill>
        <p:spPr>
          <a:xfrm>
            <a:off x="313796" y="1066270"/>
            <a:ext cx="7052205" cy="5570648"/>
          </a:xfrm>
          <a:prstGeom prst="rect">
            <a:avLst/>
          </a:prstGeom>
        </p:spPr>
      </p:pic>
    </p:spTree>
    <p:extLst>
      <p:ext uri="{BB962C8B-B14F-4D97-AF65-F5344CB8AC3E}">
        <p14:creationId xmlns:p14="http://schemas.microsoft.com/office/powerpoint/2010/main" val="3165397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pic>
        <p:nvPicPr>
          <p:cNvPr id="5" name="Picture 4" descr="Screen Shot 2015-06-26 at 1.41.11 PM.png"/>
          <p:cNvPicPr>
            <a:picLocks noChangeAspect="1"/>
          </p:cNvPicPr>
          <p:nvPr/>
        </p:nvPicPr>
        <p:blipFill>
          <a:blip r:embed="rId2"/>
          <a:stretch>
            <a:fillRect/>
          </a:stretch>
        </p:blipFill>
        <p:spPr>
          <a:xfrm>
            <a:off x="313796" y="1066270"/>
            <a:ext cx="7052205" cy="5570648"/>
          </a:xfrm>
          <a:prstGeom prst="rect">
            <a:avLst/>
          </a:prstGeom>
        </p:spPr>
      </p:pic>
      <p:sp>
        <p:nvSpPr>
          <p:cNvPr id="8" name="Oval 7"/>
          <p:cNvSpPr/>
          <p:nvPr/>
        </p:nvSpPr>
        <p:spPr>
          <a:xfrm>
            <a:off x="3014133" y="263736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680883" y="4091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53833" y="4980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96783" y="53361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709583" y="47138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38927" y="2448900"/>
            <a:ext cx="4585337" cy="2031325"/>
          </a:xfrm>
          <a:prstGeom prst="rect">
            <a:avLst/>
          </a:prstGeom>
          <a:noFill/>
        </p:spPr>
        <p:txBody>
          <a:bodyPr wrap="square" rtlCol="0">
            <a:spAutoFit/>
          </a:bodyPr>
          <a:lstStyle/>
          <a:p>
            <a:pPr marL="800100" lvl="1" indent="-342900">
              <a:buFont typeface="+mj-lt"/>
              <a:buAutoNum type="arabicPeriod"/>
            </a:pPr>
            <a:r>
              <a:rPr lang="en-US"/>
              <a:t>Input number of clusters, randomly initialize centers</a:t>
            </a:r>
          </a:p>
          <a:p>
            <a:pPr marL="800100" lvl="1" indent="-342900">
              <a:buFont typeface="+mj-lt"/>
              <a:buAutoNum type="arabicPeriod"/>
            </a:pPr>
            <a:r>
              <a:rPr lang="en-US">
                <a:solidFill>
                  <a:schemeClr val="bg1">
                    <a:lumMod val="65000"/>
                  </a:schemeClr>
                </a:solidFill>
              </a:rPr>
              <a:t>Assign all points to the closest cluster center</a:t>
            </a:r>
          </a:p>
          <a:p>
            <a:pPr marL="800100" lvl="1" indent="-342900">
              <a:buFont typeface="+mj-lt"/>
              <a:buAutoNum type="arabicPeriod"/>
            </a:pPr>
            <a:r>
              <a:rPr lang="en-US">
                <a:solidFill>
                  <a:schemeClr val="bg1">
                    <a:lumMod val="65000"/>
                  </a:schemeClr>
                </a:solidFill>
              </a:rPr>
              <a:t>Change cluster centers to be in the middle of its points</a:t>
            </a:r>
          </a:p>
          <a:p>
            <a:pPr marL="800100" lvl="1" indent="-342900">
              <a:buFont typeface="+mj-lt"/>
              <a:buAutoNum type="arabicPeriod"/>
            </a:pPr>
            <a:r>
              <a:rPr lang="en-US">
                <a:solidFill>
                  <a:schemeClr val="bg1">
                    <a:lumMod val="65000"/>
                  </a:schemeClr>
                </a:solidFill>
              </a:rPr>
              <a:t>Repeat until convergence</a:t>
            </a:r>
          </a:p>
        </p:txBody>
      </p:sp>
    </p:spTree>
    <p:extLst>
      <p:ext uri="{BB962C8B-B14F-4D97-AF65-F5344CB8AC3E}">
        <p14:creationId xmlns:p14="http://schemas.microsoft.com/office/powerpoint/2010/main" val="316539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pic>
        <p:nvPicPr>
          <p:cNvPr id="5" name="Picture 4" descr="Screen Shot 2015-06-26 at 1.41.11 PM.png"/>
          <p:cNvPicPr>
            <a:picLocks noChangeAspect="1"/>
          </p:cNvPicPr>
          <p:nvPr/>
        </p:nvPicPr>
        <p:blipFill>
          <a:blip r:embed="rId3"/>
          <a:stretch>
            <a:fillRect/>
          </a:stretch>
        </p:blipFill>
        <p:spPr>
          <a:xfrm>
            <a:off x="313796" y="1066270"/>
            <a:ext cx="7052205" cy="5570648"/>
          </a:xfrm>
          <a:prstGeom prst="rect">
            <a:avLst/>
          </a:prstGeom>
        </p:spPr>
      </p:pic>
      <p:sp>
        <p:nvSpPr>
          <p:cNvPr id="8" name="Oval 7"/>
          <p:cNvSpPr/>
          <p:nvPr/>
        </p:nvSpPr>
        <p:spPr>
          <a:xfrm>
            <a:off x="3014133" y="263736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680883" y="4091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53833" y="4980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96783" y="53361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709583" y="47138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10800000">
            <a:off x="977900"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975100" y="1625600"/>
            <a:ext cx="2844800" cy="17907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flipV="1">
            <a:off x="3429000" y="4000500"/>
            <a:ext cx="1371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4146550" y="4895850"/>
            <a:ext cx="1028700" cy="838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H="1" flipV="1">
            <a:off x="2901950" y="5073650"/>
            <a:ext cx="1219200" cy="5715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733800" y="4762500"/>
            <a:ext cx="4826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538931" y="2448893"/>
            <a:ext cx="4585337" cy="2031325"/>
          </a:xfrm>
          <a:prstGeom prst="rect">
            <a:avLst/>
          </a:prstGeom>
          <a:noFill/>
        </p:spPr>
        <p:txBody>
          <a:bodyPr wrap="square" rtlCol="0">
            <a:spAutoFit/>
          </a:bodyPr>
          <a:lstStyle/>
          <a:p>
            <a:pPr marL="800100" lvl="1" indent="-342900">
              <a:buFont typeface="+mj-lt"/>
              <a:buAutoNum type="arabicPeriod"/>
            </a:pPr>
            <a:r>
              <a:rPr lang="en-US">
                <a:solidFill>
                  <a:schemeClr val="bg1">
                    <a:lumMod val="65000"/>
                  </a:schemeClr>
                </a:solidFill>
              </a:rPr>
              <a:t>Input number of clusters, randomly initialize centers</a:t>
            </a:r>
          </a:p>
          <a:p>
            <a:pPr marL="800100" lvl="1" indent="-342900">
              <a:buFont typeface="+mj-lt"/>
              <a:buAutoNum type="arabicPeriod"/>
            </a:pPr>
            <a:r>
              <a:rPr lang="en-US">
                <a:solidFill>
                  <a:srgbClr val="000000"/>
                </a:solidFill>
              </a:rPr>
              <a:t>Assign all points to the closest cluster center</a:t>
            </a:r>
          </a:p>
          <a:p>
            <a:pPr marL="800100" lvl="1" indent="-342900">
              <a:buFont typeface="+mj-lt"/>
              <a:buAutoNum type="arabicPeriod"/>
            </a:pPr>
            <a:r>
              <a:rPr lang="en-US">
                <a:solidFill>
                  <a:schemeClr val="bg1">
                    <a:lumMod val="65000"/>
                  </a:schemeClr>
                </a:solidFill>
              </a:rPr>
              <a:t>Change cluster centers to be in the middle of its points</a:t>
            </a:r>
          </a:p>
          <a:p>
            <a:pPr marL="800100" lvl="1" indent="-342900">
              <a:buFont typeface="+mj-lt"/>
              <a:buAutoNum type="arabicPeriod"/>
            </a:pPr>
            <a:r>
              <a:rPr lang="en-US">
                <a:solidFill>
                  <a:schemeClr val="bg1">
                    <a:lumMod val="65000"/>
                  </a:schemeClr>
                </a:solidFill>
              </a:rPr>
              <a:t>Repeat until convergence</a:t>
            </a:r>
          </a:p>
        </p:txBody>
      </p:sp>
    </p:spTree>
    <p:extLst>
      <p:ext uri="{BB962C8B-B14F-4D97-AF65-F5344CB8AC3E}">
        <p14:creationId xmlns:p14="http://schemas.microsoft.com/office/powerpoint/2010/main" val="316539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pic>
        <p:nvPicPr>
          <p:cNvPr id="5" name="Picture 4" descr="Screen Shot 2015-06-26 at 1.41.11 PM.png"/>
          <p:cNvPicPr>
            <a:picLocks noChangeAspect="1"/>
          </p:cNvPicPr>
          <p:nvPr/>
        </p:nvPicPr>
        <p:blipFill>
          <a:blip r:embed="rId2"/>
          <a:stretch>
            <a:fillRect/>
          </a:stretch>
        </p:blipFill>
        <p:spPr>
          <a:xfrm>
            <a:off x="313796" y="1066270"/>
            <a:ext cx="7052205" cy="5570648"/>
          </a:xfrm>
          <a:prstGeom prst="rect">
            <a:avLst/>
          </a:prstGeom>
        </p:spPr>
      </p:pic>
      <p:sp>
        <p:nvSpPr>
          <p:cNvPr id="8" name="Oval 7"/>
          <p:cNvSpPr/>
          <p:nvPr/>
        </p:nvSpPr>
        <p:spPr>
          <a:xfrm>
            <a:off x="3014133" y="263736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680883" y="4091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53833" y="4980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96783" y="53361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709583" y="47138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10800000">
            <a:off x="977900"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975100" y="1625600"/>
            <a:ext cx="2844800" cy="17907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flipV="1">
            <a:off x="3429000" y="4000500"/>
            <a:ext cx="1371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4146550" y="4895850"/>
            <a:ext cx="1028700" cy="838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H="1" flipV="1">
            <a:off x="2901950" y="5073650"/>
            <a:ext cx="1219200" cy="5715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733800" y="4762500"/>
            <a:ext cx="4826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953933" y="237066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44533" y="357081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04733" y="549486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544233" y="494241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899833" y="399626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4889500" y="3698119"/>
            <a:ext cx="395606" cy="975481"/>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rot="14797753">
            <a:off x="2713658" y="4552898"/>
            <a:ext cx="339906" cy="598660"/>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14797753">
            <a:off x="3196258" y="3695649"/>
            <a:ext cx="339906" cy="598660"/>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5720018" flipH="1">
            <a:off x="3339115" y="1998591"/>
            <a:ext cx="388844" cy="836954"/>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0800000" flipH="1">
            <a:off x="4051301" y="5340350"/>
            <a:ext cx="209549" cy="228598"/>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7538931" y="2448895"/>
            <a:ext cx="4585337" cy="2031325"/>
          </a:xfrm>
          <a:prstGeom prst="rect">
            <a:avLst/>
          </a:prstGeom>
          <a:noFill/>
        </p:spPr>
        <p:txBody>
          <a:bodyPr wrap="square" rtlCol="0">
            <a:spAutoFit/>
          </a:bodyPr>
          <a:lstStyle/>
          <a:p>
            <a:pPr marL="800100" lvl="1" indent="-342900">
              <a:buFont typeface="+mj-lt"/>
              <a:buAutoNum type="arabicPeriod"/>
            </a:pPr>
            <a:r>
              <a:rPr lang="en-US">
                <a:solidFill>
                  <a:schemeClr val="bg1">
                    <a:lumMod val="65000"/>
                  </a:schemeClr>
                </a:solidFill>
              </a:rPr>
              <a:t>Input number of clusters, randomly initialize centers</a:t>
            </a:r>
          </a:p>
          <a:p>
            <a:pPr marL="800100" lvl="1" indent="-342900">
              <a:buFont typeface="+mj-lt"/>
              <a:buAutoNum type="arabicPeriod"/>
            </a:pPr>
            <a:r>
              <a:rPr lang="en-US">
                <a:solidFill>
                  <a:schemeClr val="bg1">
                    <a:lumMod val="65000"/>
                  </a:schemeClr>
                </a:solidFill>
              </a:rPr>
              <a:t>Assign all points to the closest cluster center</a:t>
            </a:r>
          </a:p>
          <a:p>
            <a:pPr marL="800100" lvl="1" indent="-342900">
              <a:buFont typeface="+mj-lt"/>
              <a:buAutoNum type="arabicPeriod"/>
            </a:pPr>
            <a:r>
              <a:rPr lang="en-US">
                <a:solidFill>
                  <a:srgbClr val="000000"/>
                </a:solidFill>
              </a:rPr>
              <a:t>Change cluster centers to be in the middle of its points</a:t>
            </a:r>
          </a:p>
          <a:p>
            <a:pPr marL="800100" lvl="1" indent="-342900">
              <a:buFont typeface="+mj-lt"/>
              <a:buAutoNum type="arabicPeriod"/>
            </a:pPr>
            <a:r>
              <a:rPr lang="en-US">
                <a:solidFill>
                  <a:schemeClr val="bg1">
                    <a:lumMod val="65000"/>
                  </a:schemeClr>
                </a:solidFill>
              </a:rPr>
              <a:t>Repeat until convergence</a:t>
            </a:r>
          </a:p>
        </p:txBody>
      </p:sp>
    </p:spTree>
    <p:extLst>
      <p:ext uri="{BB962C8B-B14F-4D97-AF65-F5344CB8AC3E}">
        <p14:creationId xmlns:p14="http://schemas.microsoft.com/office/powerpoint/2010/main" val="3165397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pic>
        <p:nvPicPr>
          <p:cNvPr id="5" name="Picture 4" descr="Screen Shot 2015-06-26 at 1.41.11 PM.png"/>
          <p:cNvPicPr>
            <a:picLocks noChangeAspect="1"/>
          </p:cNvPicPr>
          <p:nvPr/>
        </p:nvPicPr>
        <p:blipFill>
          <a:blip r:embed="rId2"/>
          <a:stretch>
            <a:fillRect/>
          </a:stretch>
        </p:blipFill>
        <p:spPr>
          <a:xfrm>
            <a:off x="313796" y="1066270"/>
            <a:ext cx="7052205" cy="5570648"/>
          </a:xfrm>
          <a:prstGeom prst="rect">
            <a:avLst/>
          </a:prstGeom>
        </p:spPr>
      </p:pic>
      <p:sp>
        <p:nvSpPr>
          <p:cNvPr id="8" name="Oval 7"/>
          <p:cNvSpPr/>
          <p:nvPr/>
        </p:nvSpPr>
        <p:spPr>
          <a:xfrm>
            <a:off x="3572933" y="2366433"/>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63016" y="4328583"/>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053167" y="4506382"/>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761316" y="4963583"/>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74783" y="27834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538931" y="2448893"/>
            <a:ext cx="4585337" cy="2031325"/>
          </a:xfrm>
          <a:prstGeom prst="rect">
            <a:avLst/>
          </a:prstGeom>
          <a:noFill/>
        </p:spPr>
        <p:txBody>
          <a:bodyPr wrap="square" rtlCol="0">
            <a:spAutoFit/>
          </a:bodyPr>
          <a:lstStyle/>
          <a:p>
            <a:pPr marL="800100" lvl="1" indent="-342900">
              <a:buFont typeface="+mj-lt"/>
              <a:buAutoNum type="arabicPeriod"/>
            </a:pPr>
            <a:r>
              <a:rPr lang="en-US">
                <a:solidFill>
                  <a:schemeClr val="bg1">
                    <a:lumMod val="65000"/>
                  </a:schemeClr>
                </a:solidFill>
              </a:rPr>
              <a:t>Input number of clusters, randomly initialize centers</a:t>
            </a:r>
          </a:p>
          <a:p>
            <a:pPr marL="800100" lvl="1" indent="-342900">
              <a:buFont typeface="+mj-lt"/>
              <a:buAutoNum type="arabicPeriod"/>
            </a:pPr>
            <a:r>
              <a:rPr lang="en-US">
                <a:solidFill>
                  <a:schemeClr val="bg1">
                    <a:lumMod val="65000"/>
                  </a:schemeClr>
                </a:solidFill>
              </a:rPr>
              <a:t>Assign all points to the closest cluster center</a:t>
            </a:r>
          </a:p>
          <a:p>
            <a:pPr marL="800100" lvl="1" indent="-342900">
              <a:buFont typeface="+mj-lt"/>
              <a:buAutoNum type="arabicPeriod"/>
            </a:pPr>
            <a:r>
              <a:rPr lang="en-US">
                <a:solidFill>
                  <a:schemeClr val="bg1">
                    <a:lumMod val="65000"/>
                  </a:schemeClr>
                </a:solidFill>
              </a:rPr>
              <a:t>Change cluster centers to be in the middle of its points</a:t>
            </a:r>
          </a:p>
          <a:p>
            <a:pPr marL="800100" lvl="1" indent="-342900">
              <a:buFont typeface="+mj-lt"/>
              <a:buAutoNum type="arabicPeriod"/>
            </a:pPr>
            <a:r>
              <a:rPr lang="en-US">
                <a:solidFill>
                  <a:srgbClr val="000000"/>
                </a:solidFill>
              </a:rPr>
              <a:t>Repeat until convergence</a:t>
            </a:r>
          </a:p>
        </p:txBody>
      </p:sp>
    </p:spTree>
    <p:extLst>
      <p:ext uri="{BB962C8B-B14F-4D97-AF65-F5344CB8AC3E}">
        <p14:creationId xmlns:p14="http://schemas.microsoft.com/office/powerpoint/2010/main" val="3165397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327820"/>
            <a:ext cx="11525250" cy="5350793"/>
          </a:xfrm>
        </p:spPr>
        <p:txBody>
          <a:bodyPr>
            <a:normAutofit/>
          </a:bodyPr>
          <a:lstStyle/>
          <a:p>
            <a:r>
              <a:rPr lang="en-GB" dirty="0"/>
              <a:t>K-Means clustering algorithm and examples</a:t>
            </a:r>
          </a:p>
          <a:p>
            <a:r>
              <a:rPr lang="en-GB" dirty="0"/>
              <a:t>K-Means derivation</a:t>
            </a:r>
          </a:p>
          <a:p>
            <a:r>
              <a:rPr lang="en-GB" dirty="0"/>
              <a:t>Hierarchical agglomerative clustering algorithm and examples</a:t>
            </a:r>
          </a:p>
          <a:p>
            <a:r>
              <a:rPr lang="en-GB" dirty="0"/>
              <a:t>Comparison</a:t>
            </a:r>
          </a:p>
        </p:txBody>
      </p:sp>
      <p:sp>
        <p:nvSpPr>
          <p:cNvPr id="2" name="Title 1"/>
          <p:cNvSpPr>
            <a:spLocks noGrp="1"/>
          </p:cNvSpPr>
          <p:nvPr>
            <p:ph type="title"/>
          </p:nvPr>
        </p:nvSpPr>
        <p:spPr/>
        <p:txBody>
          <a:bodyPr/>
          <a:lstStyle/>
          <a:p>
            <a:r>
              <a:rPr lang="en-US" dirty="0"/>
              <a:t>Clustering</a:t>
            </a:r>
          </a:p>
        </p:txBody>
      </p:sp>
    </p:spTree>
    <p:extLst>
      <p:ext uri="{BB962C8B-B14F-4D97-AF65-F5344CB8AC3E}">
        <p14:creationId xmlns:p14="http://schemas.microsoft.com/office/powerpoint/2010/main" val="318349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dirty="0"/>
              <a:t>Ready to see it?</a:t>
            </a:r>
          </a:p>
        </p:txBody>
      </p:sp>
    </p:spTree>
    <p:extLst>
      <p:ext uri="{BB962C8B-B14F-4D97-AF65-F5344CB8AC3E}">
        <p14:creationId xmlns:p14="http://schemas.microsoft.com/office/powerpoint/2010/main" val="3401164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justdata.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177090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justdatawithcenters.jpg"/>
          <p:cNvPicPr>
            <a:picLocks noGrp="1" noChangeAspect="1"/>
          </p:cNvPicPr>
          <p:nvPr>
            <p:ph sz="quarter" idx="10"/>
          </p:nvPr>
        </p:nvPicPr>
        <p:blipFill>
          <a:blip r:embed="rId3">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003763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74880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914045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3.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4238714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4.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63980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5.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828913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6.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081284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7.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342922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r>
              <a:rPr lang="en-GB" dirty="0"/>
              <a:t>Recap of unsupervised learning and intro to clustering</a:t>
            </a:r>
          </a:p>
        </p:txBody>
      </p:sp>
      <p:sp>
        <p:nvSpPr>
          <p:cNvPr id="4" name="Subtitle 3"/>
          <p:cNvSpPr>
            <a:spLocks noGrp="1"/>
          </p:cNvSpPr>
          <p:nvPr>
            <p:ph type="subTitle" idx="1"/>
          </p:nvPr>
        </p:nvSpPr>
        <p:spPr/>
        <p:txBody>
          <a:bodyPr/>
          <a:lstStyle/>
          <a:p>
            <a:r>
              <a:rPr lang="en-US" dirty="0"/>
              <a:t>Cynthia Rudin | MIT Sloan School of Management</a:t>
            </a:r>
          </a:p>
        </p:txBody>
      </p:sp>
    </p:spTree>
    <p:extLst>
      <p:ext uri="{BB962C8B-B14F-4D97-AF65-F5344CB8AC3E}">
        <p14:creationId xmlns:p14="http://schemas.microsoft.com/office/powerpoint/2010/main" val="2464193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8.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6719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9.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463351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0.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585080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1.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4265817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2.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988967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3.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165588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4.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748801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5.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914045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6.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4238714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5.jpg"/>
          <p:cNvPicPr>
            <a:picLocks noGrp="1" noChangeAspect="1"/>
          </p:cNvPicPr>
          <p:nvPr>
            <p:ph sz="quarter" idx="10"/>
          </p:nvPr>
        </p:nvPicPr>
        <p:blipFill>
          <a:blip r:embed="rId3">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63980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Unsupervised Learning</a:t>
            </a:r>
          </a:p>
        </p:txBody>
      </p:sp>
      <p:sp>
        <p:nvSpPr>
          <p:cNvPr id="3" name="Content Placeholder 2"/>
          <p:cNvSpPr>
            <a:spLocks noGrp="1"/>
          </p:cNvSpPr>
          <p:nvPr>
            <p:ph sz="quarter" idx="10"/>
          </p:nvPr>
        </p:nvSpPr>
        <p:spPr>
          <a:xfrm>
            <a:off x="345547" y="1032626"/>
            <a:ext cx="9509654" cy="1253374"/>
          </a:xfrm>
        </p:spPr>
        <p:txBody>
          <a:bodyPr/>
          <a:lstStyle/>
          <a:p>
            <a:r>
              <a:rPr lang="en-US"/>
              <a:t>“Unsupervised” means that the training data has no ground truth labels to learn from.</a:t>
            </a:r>
          </a:p>
        </p:txBody>
      </p:sp>
      <p:sp>
        <p:nvSpPr>
          <p:cNvPr id="5" name="TextBox 4"/>
          <p:cNvSpPr txBox="1"/>
          <p:nvPr/>
        </p:nvSpPr>
        <p:spPr>
          <a:xfrm>
            <a:off x="508000" y="2573867"/>
            <a:ext cx="2242333" cy="615553"/>
          </a:xfrm>
          <a:prstGeom prst="rect">
            <a:avLst/>
          </a:prstGeom>
          <a:noFill/>
        </p:spPr>
        <p:txBody>
          <a:bodyPr wrap="none" rtlCol="0">
            <a:spAutoFit/>
          </a:bodyPr>
          <a:lstStyle/>
          <a:p>
            <a:r>
              <a:rPr lang="en-US" sz="3400"/>
              <a:t>Supervised: </a:t>
            </a:r>
          </a:p>
        </p:txBody>
      </p:sp>
      <p:sp>
        <p:nvSpPr>
          <p:cNvPr id="24" name="TextBox 23"/>
          <p:cNvSpPr txBox="1"/>
          <p:nvPr/>
        </p:nvSpPr>
        <p:spPr>
          <a:xfrm>
            <a:off x="9313333" y="4555070"/>
            <a:ext cx="754533" cy="369332"/>
          </a:xfrm>
          <a:prstGeom prst="rect">
            <a:avLst/>
          </a:prstGeom>
          <a:noFill/>
        </p:spPr>
        <p:txBody>
          <a:bodyPr wrap="none" rtlCol="0">
            <a:spAutoFit/>
          </a:bodyPr>
          <a:lstStyle/>
          <a:p>
            <a:r>
              <a:rPr lang="en-US"/>
              <a:t>chair?</a:t>
            </a:r>
          </a:p>
        </p:txBody>
      </p:sp>
      <p:sp>
        <p:nvSpPr>
          <p:cNvPr id="25" name="TextBox 24"/>
          <p:cNvSpPr txBox="1"/>
          <p:nvPr/>
        </p:nvSpPr>
        <p:spPr>
          <a:xfrm>
            <a:off x="4721650" y="3663797"/>
            <a:ext cx="1322823" cy="369332"/>
          </a:xfrm>
          <a:prstGeom prst="rect">
            <a:avLst/>
          </a:prstGeom>
          <a:noFill/>
        </p:spPr>
        <p:txBody>
          <a:bodyPr wrap="none" rtlCol="0">
            <a:spAutoFit/>
          </a:bodyPr>
          <a:lstStyle/>
          <a:p>
            <a:r>
              <a:rPr lang="en-US" dirty="0"/>
              <a:t>(not a chair)</a:t>
            </a:r>
          </a:p>
        </p:txBody>
      </p:sp>
      <p:sp>
        <p:nvSpPr>
          <p:cNvPr id="26" name="TextBox 25"/>
          <p:cNvSpPr txBox="1"/>
          <p:nvPr/>
        </p:nvSpPr>
        <p:spPr>
          <a:xfrm>
            <a:off x="4128007" y="6485597"/>
            <a:ext cx="1322823" cy="369332"/>
          </a:xfrm>
          <a:prstGeom prst="rect">
            <a:avLst/>
          </a:prstGeom>
          <a:noFill/>
        </p:spPr>
        <p:txBody>
          <a:bodyPr wrap="none" rtlCol="0">
            <a:spAutoFit/>
          </a:bodyPr>
          <a:lstStyle/>
          <a:p>
            <a:r>
              <a:rPr lang="en-US" dirty="0"/>
              <a:t>(not a chair)</a:t>
            </a:r>
          </a:p>
        </p:txBody>
      </p:sp>
      <p:sp>
        <p:nvSpPr>
          <p:cNvPr id="27" name="TextBox 26"/>
          <p:cNvSpPr txBox="1"/>
          <p:nvPr/>
        </p:nvSpPr>
        <p:spPr>
          <a:xfrm>
            <a:off x="5365765" y="5730258"/>
            <a:ext cx="787558" cy="369332"/>
          </a:xfrm>
          <a:prstGeom prst="rect">
            <a:avLst/>
          </a:prstGeom>
          <a:noFill/>
        </p:spPr>
        <p:txBody>
          <a:bodyPr wrap="none" rtlCol="0">
            <a:spAutoFit/>
          </a:bodyPr>
          <a:lstStyle/>
          <a:p>
            <a:r>
              <a:rPr lang="en-US" dirty="0"/>
              <a:t>(chair)</a:t>
            </a:r>
          </a:p>
        </p:txBody>
      </p:sp>
      <p:sp>
        <p:nvSpPr>
          <p:cNvPr id="28" name="TextBox 27"/>
          <p:cNvSpPr txBox="1"/>
          <p:nvPr/>
        </p:nvSpPr>
        <p:spPr>
          <a:xfrm>
            <a:off x="1778822" y="5731643"/>
            <a:ext cx="1322823" cy="369332"/>
          </a:xfrm>
          <a:prstGeom prst="rect">
            <a:avLst/>
          </a:prstGeom>
          <a:noFill/>
        </p:spPr>
        <p:txBody>
          <a:bodyPr wrap="none" rtlCol="0">
            <a:spAutoFit/>
          </a:bodyPr>
          <a:lstStyle/>
          <a:p>
            <a:r>
              <a:rPr lang="en-US" dirty="0"/>
              <a:t>(not a chair)</a:t>
            </a:r>
          </a:p>
        </p:txBody>
      </p:sp>
      <p:sp>
        <p:nvSpPr>
          <p:cNvPr id="29" name="TextBox 28"/>
          <p:cNvSpPr txBox="1"/>
          <p:nvPr/>
        </p:nvSpPr>
        <p:spPr>
          <a:xfrm>
            <a:off x="1647886" y="4131762"/>
            <a:ext cx="1322823" cy="369332"/>
          </a:xfrm>
          <a:prstGeom prst="rect">
            <a:avLst/>
          </a:prstGeom>
          <a:noFill/>
        </p:spPr>
        <p:txBody>
          <a:bodyPr wrap="none" rtlCol="0">
            <a:spAutoFit/>
          </a:bodyPr>
          <a:lstStyle/>
          <a:p>
            <a:r>
              <a:rPr lang="en-US" dirty="0"/>
              <a:t>(not a chair)</a:t>
            </a:r>
          </a:p>
        </p:txBody>
      </p:sp>
      <p:sp>
        <p:nvSpPr>
          <p:cNvPr id="30" name="TextBox 29"/>
          <p:cNvSpPr txBox="1"/>
          <p:nvPr/>
        </p:nvSpPr>
        <p:spPr>
          <a:xfrm>
            <a:off x="3270844" y="4902449"/>
            <a:ext cx="787558" cy="369332"/>
          </a:xfrm>
          <a:prstGeom prst="rect">
            <a:avLst/>
          </a:prstGeom>
          <a:noFill/>
        </p:spPr>
        <p:txBody>
          <a:bodyPr wrap="none" rtlCol="0">
            <a:spAutoFit/>
          </a:bodyPr>
          <a:lstStyle/>
          <a:p>
            <a:r>
              <a:rPr lang="en-US" dirty="0"/>
              <a:t>(chair)</a:t>
            </a:r>
          </a:p>
        </p:txBody>
      </p:sp>
      <p:grpSp>
        <p:nvGrpSpPr>
          <p:cNvPr id="31" name="Group 30"/>
          <p:cNvGrpSpPr/>
          <p:nvPr/>
        </p:nvGrpSpPr>
        <p:grpSpPr>
          <a:xfrm>
            <a:off x="3353133" y="2286000"/>
            <a:ext cx="1381125" cy="1300163"/>
            <a:chOff x="3095625" y="3808413"/>
            <a:chExt cx="1381125" cy="1300163"/>
          </a:xfrm>
        </p:grpSpPr>
        <p:sp>
          <p:nvSpPr>
            <p:cNvPr id="32"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5335444" y="4614554"/>
            <a:ext cx="831850" cy="1293523"/>
            <a:chOff x="4498975" y="3759200"/>
            <a:chExt cx="831850" cy="1293523"/>
          </a:xfrm>
        </p:grpSpPr>
        <p:sp>
          <p:nvSpPr>
            <p:cNvPr id="44"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9" name="Straight Connector 48"/>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4710119" y="4539962"/>
              <a:ext cx="410797" cy="302167"/>
              <a:chOff x="4720337" y="4692361"/>
              <a:chExt cx="697102" cy="512762"/>
            </a:xfrm>
          </p:grpSpPr>
          <p:cxnSp>
            <p:nvCxnSpPr>
              <p:cNvPr id="52" name="Straight Connector 51"/>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3211359" y="3958569"/>
            <a:ext cx="942590" cy="1208087"/>
            <a:chOff x="1019368" y="4056063"/>
            <a:chExt cx="942590" cy="1208087"/>
          </a:xfrm>
        </p:grpSpPr>
        <p:sp>
          <p:nvSpPr>
            <p:cNvPr id="55"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TextBox 60"/>
          <p:cNvSpPr txBox="1"/>
          <p:nvPr/>
        </p:nvSpPr>
        <p:spPr>
          <a:xfrm>
            <a:off x="3613142" y="3460471"/>
            <a:ext cx="787558" cy="369332"/>
          </a:xfrm>
          <a:prstGeom prst="rect">
            <a:avLst/>
          </a:prstGeom>
          <a:noFill/>
        </p:spPr>
        <p:txBody>
          <a:bodyPr wrap="none" rtlCol="0">
            <a:spAutoFit/>
          </a:bodyPr>
          <a:lstStyle/>
          <a:p>
            <a:r>
              <a:rPr lang="en-US" dirty="0"/>
              <a:t>(chair)</a:t>
            </a:r>
          </a:p>
        </p:txBody>
      </p:sp>
      <p:pic>
        <p:nvPicPr>
          <p:cNvPr id="62" name="Picture 61"/>
          <p:cNvPicPr>
            <a:picLocks noChangeAspect="1"/>
          </p:cNvPicPr>
          <p:nvPr/>
        </p:nvPicPr>
        <p:blipFill>
          <a:blip r:embed="rId2"/>
          <a:stretch>
            <a:fillRect/>
          </a:stretch>
        </p:blipFill>
        <p:spPr>
          <a:xfrm>
            <a:off x="4337884" y="4095537"/>
            <a:ext cx="737316" cy="2459736"/>
          </a:xfrm>
          <a:prstGeom prst="rect">
            <a:avLst/>
          </a:prstGeom>
        </p:spPr>
      </p:pic>
      <p:pic>
        <p:nvPicPr>
          <p:cNvPr id="63" name="Picture 62"/>
          <p:cNvPicPr>
            <a:picLocks noChangeAspect="1"/>
          </p:cNvPicPr>
          <p:nvPr/>
        </p:nvPicPr>
        <p:blipFill>
          <a:blip r:embed="rId3"/>
          <a:stretch>
            <a:fillRect/>
          </a:stretch>
        </p:blipFill>
        <p:spPr>
          <a:xfrm>
            <a:off x="4797107" y="2824548"/>
            <a:ext cx="1171911" cy="851178"/>
          </a:xfrm>
          <a:prstGeom prst="rect">
            <a:avLst/>
          </a:prstGeom>
        </p:spPr>
      </p:pic>
      <p:pic>
        <p:nvPicPr>
          <p:cNvPr id="64" name="Picture 63"/>
          <p:cNvPicPr>
            <a:picLocks noChangeAspect="1"/>
          </p:cNvPicPr>
          <p:nvPr/>
        </p:nvPicPr>
        <p:blipFill>
          <a:blip r:embed="rId4"/>
          <a:stretch>
            <a:fillRect/>
          </a:stretch>
        </p:blipFill>
        <p:spPr>
          <a:xfrm>
            <a:off x="1914121" y="4750066"/>
            <a:ext cx="1105313" cy="987188"/>
          </a:xfrm>
          <a:prstGeom prst="rect">
            <a:avLst/>
          </a:prstGeom>
        </p:spPr>
      </p:pic>
      <p:grpSp>
        <p:nvGrpSpPr>
          <p:cNvPr id="65" name="Group 64"/>
          <p:cNvGrpSpPr/>
          <p:nvPr/>
        </p:nvGrpSpPr>
        <p:grpSpPr>
          <a:xfrm>
            <a:off x="1498438" y="3199126"/>
            <a:ext cx="1359119" cy="913894"/>
            <a:chOff x="1576196" y="1992221"/>
            <a:chExt cx="1732500" cy="1164962"/>
          </a:xfrm>
        </p:grpSpPr>
        <p:pic>
          <p:nvPicPr>
            <p:cNvPr id="66" name="Picture 65"/>
            <p:cNvPicPr>
              <a:picLocks noChangeAspect="1"/>
            </p:cNvPicPr>
            <p:nvPr/>
          </p:nvPicPr>
          <p:blipFill>
            <a:blip r:embed="rId5"/>
            <a:stretch>
              <a:fillRect/>
            </a:stretch>
          </p:blipFill>
          <p:spPr>
            <a:xfrm>
              <a:off x="1576196" y="1992221"/>
              <a:ext cx="1732500" cy="1147500"/>
            </a:xfrm>
            <a:prstGeom prst="rect">
              <a:avLst/>
            </a:prstGeom>
          </p:spPr>
        </p:pic>
        <p:sp>
          <p:nvSpPr>
            <p:cNvPr id="67"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9" name="Picture 78"/>
          <p:cNvPicPr>
            <a:picLocks noChangeAspect="1"/>
          </p:cNvPicPr>
          <p:nvPr/>
        </p:nvPicPr>
        <p:blipFill>
          <a:blip r:embed="rId6"/>
          <a:stretch>
            <a:fillRect/>
          </a:stretch>
        </p:blipFill>
        <p:spPr>
          <a:xfrm>
            <a:off x="8926926" y="3365328"/>
            <a:ext cx="2025000" cy="1237500"/>
          </a:xfrm>
          <a:prstGeom prst="rect">
            <a:avLst/>
          </a:prstGeom>
        </p:spPr>
      </p:pic>
    </p:spTree>
    <p:extLst>
      <p:ext uri="{BB962C8B-B14F-4D97-AF65-F5344CB8AC3E}">
        <p14:creationId xmlns:p14="http://schemas.microsoft.com/office/powerpoint/2010/main" val="4005503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612090946"/>
              </p:ext>
            </p:extLst>
          </p:nvPr>
        </p:nvGraphicFramePr>
        <p:xfrm>
          <a:off x="2921528" y="3545946"/>
          <a:ext cx="5952145" cy="975254"/>
        </p:xfrm>
        <a:graphic>
          <a:graphicData uri="http://schemas.openxmlformats.org/presentationml/2006/ole">
            <mc:AlternateContent xmlns:mc="http://schemas.openxmlformats.org/markup-compatibility/2006">
              <mc:Choice xmlns:v="urn:schemas-microsoft-com:vml" Requires="v">
                <p:oleObj spid="_x0000_s1054" name="Equation" r:id="rId4" imgW="2171700" imgH="355600" progId="Equation.DSMT4">
                  <p:embed/>
                </p:oleObj>
              </mc:Choice>
              <mc:Fallback>
                <p:oleObj name="Equation" r:id="rId4" imgW="2171700" imgH="355600" progId="Equation.DSMT4">
                  <p:embed/>
                  <p:pic>
                    <p:nvPicPr>
                      <p:cNvPr id="0" name=""/>
                      <p:cNvPicPr/>
                      <p:nvPr/>
                    </p:nvPicPr>
                    <p:blipFill>
                      <a:blip r:embed="rId5"/>
                      <a:stretch>
                        <a:fillRect/>
                      </a:stretch>
                    </p:blipFill>
                    <p:spPr>
                      <a:xfrm>
                        <a:off x="2921528" y="3545946"/>
                        <a:ext cx="5952145" cy="975254"/>
                      </a:xfrm>
                      <a:prstGeom prst="rect">
                        <a:avLst/>
                      </a:prstGeom>
                    </p:spPr>
                  </p:pic>
                </p:oleObj>
              </mc:Fallback>
            </mc:AlternateContent>
          </a:graphicData>
        </a:graphic>
      </p:graphicFrame>
      <p:sp>
        <p:nvSpPr>
          <p:cNvPr id="5" name="TextBox 4"/>
          <p:cNvSpPr txBox="1"/>
          <p:nvPr/>
        </p:nvSpPr>
        <p:spPr>
          <a:xfrm>
            <a:off x="829733" y="1811867"/>
            <a:ext cx="7661072" cy="1569660"/>
          </a:xfrm>
          <a:prstGeom prst="rect">
            <a:avLst/>
          </a:prstGeom>
          <a:noFill/>
        </p:spPr>
        <p:txBody>
          <a:bodyPr wrap="none" rtlCol="0">
            <a:spAutoFit/>
          </a:bodyPr>
          <a:lstStyle/>
          <a:p>
            <a:r>
              <a:rPr lang="en-US" sz="3200" dirty="0">
                <a:latin typeface="Times"/>
                <a:cs typeface="Times"/>
              </a:rPr>
              <a:t>Input: Data set x</a:t>
            </a:r>
            <a:r>
              <a:rPr lang="en-US" sz="3200" baseline="-25000" dirty="0">
                <a:latin typeface="Times"/>
                <a:cs typeface="Times"/>
              </a:rPr>
              <a:t>1</a:t>
            </a:r>
            <a:r>
              <a:rPr lang="en-US" sz="3200" dirty="0">
                <a:latin typeface="Times"/>
                <a:cs typeface="Times"/>
              </a:rPr>
              <a:t>,</a:t>
            </a:r>
            <a:r>
              <a:rPr lang="is-IS" sz="3200" dirty="0">
                <a:latin typeface="Times"/>
                <a:cs typeface="Times"/>
              </a:rPr>
              <a:t>…,x</a:t>
            </a:r>
            <a:r>
              <a:rPr lang="is-IS" sz="3200" baseline="-25000" dirty="0">
                <a:latin typeface="Times"/>
                <a:cs typeface="Times"/>
              </a:rPr>
              <a:t>n</a:t>
            </a:r>
            <a:r>
              <a:rPr lang="is-IS" sz="3200" dirty="0">
                <a:latin typeface="Times"/>
                <a:cs typeface="Times"/>
              </a:rPr>
              <a:t>, number of clusters K</a:t>
            </a:r>
          </a:p>
          <a:p>
            <a:r>
              <a:rPr lang="is-IS" sz="3200" dirty="0">
                <a:latin typeface="Times"/>
                <a:cs typeface="Times"/>
              </a:rPr>
              <a:t>Output: Cluster centers c</a:t>
            </a:r>
            <a:r>
              <a:rPr lang="is-IS" sz="3200" baseline="-25000" dirty="0">
                <a:latin typeface="Times"/>
                <a:cs typeface="Times"/>
              </a:rPr>
              <a:t>1</a:t>
            </a:r>
            <a:r>
              <a:rPr lang="is-IS" sz="3200" dirty="0">
                <a:latin typeface="Times"/>
                <a:cs typeface="Times"/>
              </a:rPr>
              <a:t>,..,c</a:t>
            </a:r>
            <a:r>
              <a:rPr lang="is-IS" sz="3200" baseline="-25000" dirty="0">
                <a:latin typeface="Times"/>
                <a:cs typeface="Times"/>
              </a:rPr>
              <a:t>K</a:t>
            </a:r>
            <a:endParaRPr lang="en-US" sz="3200" dirty="0">
              <a:latin typeface="Times"/>
              <a:cs typeface="Times"/>
            </a:endParaRPr>
          </a:p>
          <a:p>
            <a:r>
              <a:rPr lang="en-US" sz="3200" dirty="0">
                <a:latin typeface="Times"/>
                <a:cs typeface="Times"/>
              </a:rPr>
              <a:t>Goal: Minimize</a:t>
            </a:r>
            <a:endParaRPr lang="is-IS" sz="3200" dirty="0">
              <a:latin typeface="Times"/>
              <a:cs typeface="Times"/>
            </a:endParaRPr>
          </a:p>
        </p:txBody>
      </p:sp>
    </p:spTree>
    <p:extLst>
      <p:ext uri="{BB962C8B-B14F-4D97-AF65-F5344CB8AC3E}">
        <p14:creationId xmlns:p14="http://schemas.microsoft.com/office/powerpoint/2010/main" val="1158696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2460388651"/>
              </p:ext>
            </p:extLst>
          </p:nvPr>
        </p:nvGraphicFramePr>
        <p:xfrm>
          <a:off x="2921528" y="3545946"/>
          <a:ext cx="5952145" cy="975254"/>
        </p:xfrm>
        <a:graphic>
          <a:graphicData uri="http://schemas.openxmlformats.org/presentationml/2006/ole">
            <mc:AlternateContent xmlns:mc="http://schemas.openxmlformats.org/markup-compatibility/2006">
              <mc:Choice xmlns:v="urn:schemas-microsoft-com:vml" Requires="v">
                <p:oleObj spid="_x0000_s2133" name="Equation" r:id="rId4" imgW="2171700" imgH="355600" progId="Equation.DSMT4">
                  <p:embed/>
                </p:oleObj>
              </mc:Choice>
              <mc:Fallback>
                <p:oleObj name="Equation" r:id="rId4" imgW="2171700" imgH="355600" progId="Equation.DSMT4">
                  <p:embed/>
                  <p:pic>
                    <p:nvPicPr>
                      <p:cNvPr id="0" name=""/>
                      <p:cNvPicPr/>
                      <p:nvPr/>
                    </p:nvPicPr>
                    <p:blipFill>
                      <a:blip r:embed="rId5"/>
                      <a:stretch>
                        <a:fillRect/>
                      </a:stretch>
                    </p:blipFill>
                    <p:spPr>
                      <a:xfrm>
                        <a:off x="2921528" y="3545946"/>
                        <a:ext cx="5952145" cy="975254"/>
                      </a:xfrm>
                      <a:prstGeom prst="rect">
                        <a:avLst/>
                      </a:prstGeom>
                    </p:spPr>
                  </p:pic>
                </p:oleObj>
              </mc:Fallback>
            </mc:AlternateContent>
          </a:graphicData>
        </a:graphic>
      </p:graphicFrame>
      <p:sp>
        <p:nvSpPr>
          <p:cNvPr id="5" name="TextBox 4"/>
          <p:cNvSpPr txBox="1"/>
          <p:nvPr/>
        </p:nvSpPr>
        <p:spPr>
          <a:xfrm>
            <a:off x="829733" y="1811867"/>
            <a:ext cx="7661072" cy="1569660"/>
          </a:xfrm>
          <a:prstGeom prst="rect">
            <a:avLst/>
          </a:prstGeom>
          <a:noFill/>
        </p:spPr>
        <p:txBody>
          <a:bodyPr wrap="none" rtlCol="0">
            <a:spAutoFit/>
          </a:bodyPr>
          <a:lstStyle/>
          <a:p>
            <a:r>
              <a:rPr lang="en-US" sz="3200" dirty="0">
                <a:latin typeface="Times"/>
                <a:cs typeface="Times"/>
              </a:rPr>
              <a:t>Input: Data set x</a:t>
            </a:r>
            <a:r>
              <a:rPr lang="en-US" sz="3200" baseline="-25000" dirty="0">
                <a:latin typeface="Times"/>
                <a:cs typeface="Times"/>
              </a:rPr>
              <a:t>1</a:t>
            </a:r>
            <a:r>
              <a:rPr lang="en-US" sz="3200" dirty="0">
                <a:latin typeface="Times"/>
                <a:cs typeface="Times"/>
              </a:rPr>
              <a:t>,</a:t>
            </a:r>
            <a:r>
              <a:rPr lang="is-IS" sz="3200" dirty="0">
                <a:latin typeface="Times"/>
                <a:cs typeface="Times"/>
              </a:rPr>
              <a:t>…,x</a:t>
            </a:r>
            <a:r>
              <a:rPr lang="is-IS" sz="3200" baseline="-25000" dirty="0">
                <a:latin typeface="Times"/>
                <a:cs typeface="Times"/>
              </a:rPr>
              <a:t>n</a:t>
            </a:r>
            <a:r>
              <a:rPr lang="is-IS" sz="3200" dirty="0">
                <a:latin typeface="Times"/>
                <a:cs typeface="Times"/>
              </a:rPr>
              <a:t>, number of clusters K</a:t>
            </a:r>
          </a:p>
          <a:p>
            <a:r>
              <a:rPr lang="is-IS" sz="3200" dirty="0">
                <a:latin typeface="Times"/>
                <a:cs typeface="Times"/>
              </a:rPr>
              <a:t>Output: Cluster centers c</a:t>
            </a:r>
            <a:r>
              <a:rPr lang="is-IS" sz="3200" baseline="-25000" dirty="0">
                <a:latin typeface="Times"/>
                <a:cs typeface="Times"/>
              </a:rPr>
              <a:t>1</a:t>
            </a:r>
            <a:r>
              <a:rPr lang="is-IS" sz="3200" dirty="0">
                <a:latin typeface="Times"/>
                <a:cs typeface="Times"/>
              </a:rPr>
              <a:t>,..,c</a:t>
            </a:r>
            <a:r>
              <a:rPr lang="is-IS" sz="3200" baseline="-25000" dirty="0">
                <a:latin typeface="Times"/>
                <a:cs typeface="Times"/>
              </a:rPr>
              <a:t>K</a:t>
            </a:r>
            <a:endParaRPr lang="en-US" sz="3200" dirty="0">
              <a:latin typeface="Times"/>
              <a:cs typeface="Times"/>
            </a:endParaRPr>
          </a:p>
          <a:p>
            <a:r>
              <a:rPr lang="en-US" sz="3200" dirty="0">
                <a:latin typeface="Times"/>
                <a:cs typeface="Times"/>
              </a:rPr>
              <a:t>Goal: Minimize</a:t>
            </a:r>
            <a:endParaRPr lang="is-IS" sz="3200" dirty="0">
              <a:latin typeface="Times"/>
              <a:cs typeface="Times"/>
            </a:endParaRPr>
          </a:p>
        </p:txBody>
      </p:sp>
      <p:sp>
        <p:nvSpPr>
          <p:cNvPr id="6" name="TextBox 5"/>
          <p:cNvSpPr txBox="1"/>
          <p:nvPr/>
        </p:nvSpPr>
        <p:spPr>
          <a:xfrm>
            <a:off x="253999" y="4436533"/>
            <a:ext cx="11819468" cy="523220"/>
          </a:xfrm>
          <a:prstGeom prst="rect">
            <a:avLst/>
          </a:prstGeom>
          <a:noFill/>
        </p:spPr>
        <p:txBody>
          <a:bodyPr wrap="square" rtlCol="0">
            <a:spAutoFit/>
          </a:bodyPr>
          <a:lstStyle/>
          <a:p>
            <a:r>
              <a:rPr lang="en-US" sz="2800" dirty="0">
                <a:latin typeface="Times"/>
                <a:cs typeface="Times"/>
              </a:rPr>
              <a:t>Global minimization: Try all possible assignments of m points to K clusters:</a:t>
            </a:r>
            <a:endParaRPr lang="is-IS" sz="2800" dirty="0">
              <a:latin typeface="Times"/>
              <a:cs typeface="Times"/>
            </a:endParaRPr>
          </a:p>
        </p:txBody>
      </p:sp>
      <p:graphicFrame>
        <p:nvGraphicFramePr>
          <p:cNvPr id="7" name="Content Placeholder 3"/>
          <p:cNvGraphicFramePr>
            <a:graphicFrameLocks noChangeAspect="1"/>
          </p:cNvGraphicFramePr>
          <p:nvPr>
            <p:extLst>
              <p:ext uri="{D42A27DB-BD31-4B8C-83A1-F6EECF244321}">
                <p14:modId xmlns:p14="http://schemas.microsoft.com/office/powerpoint/2010/main" val="715906137"/>
              </p:ext>
            </p:extLst>
          </p:nvPr>
        </p:nvGraphicFramePr>
        <p:xfrm>
          <a:off x="2807758" y="4961273"/>
          <a:ext cx="5929841" cy="1173886"/>
        </p:xfrm>
        <a:graphic>
          <a:graphicData uri="http://schemas.openxmlformats.org/presentationml/2006/ole">
            <mc:AlternateContent xmlns:mc="http://schemas.openxmlformats.org/markup-compatibility/2006">
              <mc:Choice xmlns:v="urn:schemas-microsoft-com:vml" Requires="v">
                <p:oleObj spid="_x0000_s2134" name="Equation" r:id="rId6" imgW="2501900" imgH="495300" progId="Equation.DSMT4">
                  <p:embed/>
                </p:oleObj>
              </mc:Choice>
              <mc:Fallback>
                <p:oleObj name="Equation" r:id="rId6" imgW="2501900" imgH="495300" progId="Equation.DSMT4">
                  <p:embed/>
                  <p:pic>
                    <p:nvPicPr>
                      <p:cNvPr id="0" name=""/>
                      <p:cNvPicPr/>
                      <p:nvPr/>
                    </p:nvPicPr>
                    <p:blipFill>
                      <a:blip r:embed="rId7"/>
                      <a:stretch>
                        <a:fillRect/>
                      </a:stretch>
                    </p:blipFill>
                    <p:spPr>
                      <a:xfrm>
                        <a:off x="2807758" y="4961273"/>
                        <a:ext cx="5929841" cy="1173886"/>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122812167"/>
              </p:ext>
            </p:extLst>
          </p:nvPr>
        </p:nvGraphicFramePr>
        <p:xfrm>
          <a:off x="2054225" y="6153814"/>
          <a:ext cx="7648575" cy="545436"/>
        </p:xfrm>
        <a:graphic>
          <a:graphicData uri="http://schemas.openxmlformats.org/presentationml/2006/ole">
            <mc:AlternateContent xmlns:mc="http://schemas.openxmlformats.org/markup-compatibility/2006">
              <mc:Choice xmlns:v="urn:schemas-microsoft-com:vml" Requires="v">
                <p:oleObj spid="_x0000_s2135" name="Equation" r:id="rId8" imgW="3200400" imgH="228600" progId="Equation.DSMT4">
                  <p:embed/>
                </p:oleObj>
              </mc:Choice>
              <mc:Fallback>
                <p:oleObj name="Equation" r:id="rId8" imgW="3200400" imgH="228600" progId="Equation.DSMT4">
                  <p:embed/>
                  <p:pic>
                    <p:nvPicPr>
                      <p:cNvPr id="0" name=""/>
                      <p:cNvPicPr/>
                      <p:nvPr/>
                    </p:nvPicPr>
                    <p:blipFill>
                      <a:blip r:embed="rId9"/>
                      <a:stretch>
                        <a:fillRect/>
                      </a:stretch>
                    </p:blipFill>
                    <p:spPr>
                      <a:xfrm>
                        <a:off x="2054225" y="6153814"/>
                        <a:ext cx="7648575" cy="545436"/>
                      </a:xfrm>
                      <a:prstGeom prst="rect">
                        <a:avLst/>
                      </a:prstGeom>
                    </p:spPr>
                  </p:pic>
                </p:oleObj>
              </mc:Fallback>
            </mc:AlternateContent>
          </a:graphicData>
        </a:graphic>
      </p:graphicFrame>
    </p:spTree>
    <p:extLst>
      <p:ext uri="{BB962C8B-B14F-4D97-AF65-F5344CB8AC3E}">
        <p14:creationId xmlns:p14="http://schemas.microsoft.com/office/powerpoint/2010/main" val="969802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3325806060"/>
              </p:ext>
            </p:extLst>
          </p:nvPr>
        </p:nvGraphicFramePr>
        <p:xfrm>
          <a:off x="2921528" y="3545946"/>
          <a:ext cx="5952145" cy="975254"/>
        </p:xfrm>
        <a:graphic>
          <a:graphicData uri="http://schemas.openxmlformats.org/presentationml/2006/ole">
            <mc:AlternateContent xmlns:mc="http://schemas.openxmlformats.org/markup-compatibility/2006">
              <mc:Choice xmlns:v="urn:schemas-microsoft-com:vml" Requires="v">
                <p:oleObj spid="_x0000_s3100" name="Equation" r:id="rId4" imgW="2171700" imgH="355600" progId="Equation.DSMT4">
                  <p:embed/>
                </p:oleObj>
              </mc:Choice>
              <mc:Fallback>
                <p:oleObj name="Equation" r:id="rId4" imgW="2171700" imgH="355600" progId="Equation.DSMT4">
                  <p:embed/>
                  <p:pic>
                    <p:nvPicPr>
                      <p:cNvPr id="0" name=""/>
                      <p:cNvPicPr/>
                      <p:nvPr/>
                    </p:nvPicPr>
                    <p:blipFill>
                      <a:blip r:embed="rId5"/>
                      <a:stretch>
                        <a:fillRect/>
                      </a:stretch>
                    </p:blipFill>
                    <p:spPr>
                      <a:xfrm>
                        <a:off x="2921528" y="3545946"/>
                        <a:ext cx="5952145" cy="975254"/>
                      </a:xfrm>
                      <a:prstGeom prst="rect">
                        <a:avLst/>
                      </a:prstGeom>
                    </p:spPr>
                  </p:pic>
                </p:oleObj>
              </mc:Fallback>
            </mc:AlternateContent>
          </a:graphicData>
        </a:graphic>
      </p:graphicFrame>
    </p:spTree>
    <p:extLst>
      <p:ext uri="{BB962C8B-B14F-4D97-AF65-F5344CB8AC3E}">
        <p14:creationId xmlns:p14="http://schemas.microsoft.com/office/powerpoint/2010/main" val="1794299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3890648362"/>
              </p:ext>
            </p:extLst>
          </p:nvPr>
        </p:nvGraphicFramePr>
        <p:xfrm>
          <a:off x="2921528" y="3545946"/>
          <a:ext cx="5952145" cy="975254"/>
        </p:xfrm>
        <a:graphic>
          <a:graphicData uri="http://schemas.openxmlformats.org/presentationml/2006/ole">
            <mc:AlternateContent xmlns:mc="http://schemas.openxmlformats.org/markup-compatibility/2006">
              <mc:Choice xmlns:v="urn:schemas-microsoft-com:vml" Requires="v">
                <p:oleObj spid="_x0000_s4125" name="Equation" r:id="rId4" imgW="2171700" imgH="355600" progId="Equation.DSMT4">
                  <p:embed/>
                </p:oleObj>
              </mc:Choice>
              <mc:Fallback>
                <p:oleObj name="Equation" r:id="rId4" imgW="2171700" imgH="355600" progId="Equation.DSMT4">
                  <p:embed/>
                  <p:pic>
                    <p:nvPicPr>
                      <p:cNvPr id="0" name=""/>
                      <p:cNvPicPr/>
                      <p:nvPr/>
                    </p:nvPicPr>
                    <p:blipFill>
                      <a:blip r:embed="rId5"/>
                      <a:stretch>
                        <a:fillRect/>
                      </a:stretch>
                    </p:blipFill>
                    <p:spPr>
                      <a:xfrm>
                        <a:off x="2921528" y="3545946"/>
                        <a:ext cx="5952145" cy="975254"/>
                      </a:xfrm>
                      <a:prstGeom prst="rect">
                        <a:avLst/>
                      </a:prstGeom>
                    </p:spPr>
                  </p:pic>
                </p:oleObj>
              </mc:Fallback>
            </mc:AlternateContent>
          </a:graphicData>
        </a:graphic>
      </p:graphicFrame>
      <p:pic>
        <p:nvPicPr>
          <p:cNvPr id="5" name="Content Placeholder 1" descr="justdata.jpg"/>
          <p:cNvPicPr>
            <a:picLocks noChangeAspect="1"/>
          </p:cNvPicPr>
          <p:nvPr/>
        </p:nvPicPr>
        <p:blipFill rotWithShape="1">
          <a:blip r:embed="rId6">
            <a:extLst>
              <a:ext uri="{28A0092B-C50C-407E-A947-70E740481C1C}">
                <a14:useLocalDpi xmlns:a14="http://schemas.microsoft.com/office/drawing/2010/main" val="0"/>
              </a:ext>
            </a:extLst>
          </a:blip>
          <a:srcRect l="27964" t="14074" r="15555" b="50864"/>
          <a:stretch/>
        </p:blipFill>
        <p:spPr>
          <a:xfrm>
            <a:off x="3081868" y="914400"/>
            <a:ext cx="4859866" cy="2404533"/>
          </a:xfrm>
          <a:prstGeom prst="rect">
            <a:avLst/>
          </a:prstGeom>
        </p:spPr>
      </p:pic>
      <p:pic>
        <p:nvPicPr>
          <p:cNvPr id="7" name="Content Placeholder 1" descr="justdata.jpg"/>
          <p:cNvPicPr>
            <a:picLocks noChangeAspect="1"/>
          </p:cNvPicPr>
          <p:nvPr/>
        </p:nvPicPr>
        <p:blipFill rotWithShape="1">
          <a:blip r:embed="rId7">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27964" t="14074" r="15555" b="50864"/>
          <a:stretch/>
        </p:blipFill>
        <p:spPr>
          <a:xfrm>
            <a:off x="3081868" y="914399"/>
            <a:ext cx="4859866" cy="2404533"/>
          </a:xfrm>
          <a:prstGeom prst="rect">
            <a:avLst/>
          </a:prstGeom>
        </p:spPr>
      </p:pic>
      <p:sp>
        <p:nvSpPr>
          <p:cNvPr id="3" name="TextBox 2"/>
          <p:cNvSpPr txBox="1"/>
          <p:nvPr/>
        </p:nvSpPr>
        <p:spPr>
          <a:xfrm>
            <a:off x="6333066" y="2065863"/>
            <a:ext cx="558800" cy="784830"/>
          </a:xfrm>
          <a:prstGeom prst="rect">
            <a:avLst/>
          </a:prstGeom>
          <a:noFill/>
        </p:spPr>
        <p:txBody>
          <a:bodyPr wrap="square" rtlCol="0">
            <a:spAutoFit/>
          </a:bodyPr>
          <a:lstStyle/>
          <a:p>
            <a:r>
              <a:rPr lang="en-US" sz="4500" dirty="0">
                <a:latin typeface="Calibri"/>
                <a:cs typeface="Calibri"/>
              </a:rPr>
              <a:t>X</a:t>
            </a:r>
          </a:p>
        </p:txBody>
      </p:sp>
      <p:sp>
        <p:nvSpPr>
          <p:cNvPr id="6" name="TextBox 5"/>
          <p:cNvSpPr txBox="1"/>
          <p:nvPr/>
        </p:nvSpPr>
        <p:spPr>
          <a:xfrm>
            <a:off x="4504266" y="1456263"/>
            <a:ext cx="558800" cy="784830"/>
          </a:xfrm>
          <a:prstGeom prst="rect">
            <a:avLst/>
          </a:prstGeom>
          <a:noFill/>
        </p:spPr>
        <p:txBody>
          <a:bodyPr wrap="square" rtlCol="0">
            <a:spAutoFit/>
          </a:bodyPr>
          <a:lstStyle/>
          <a:p>
            <a:r>
              <a:rPr lang="en-US" sz="4500" dirty="0">
                <a:latin typeface="Calibri"/>
                <a:cs typeface="Calibri"/>
              </a:rPr>
              <a:t>X</a:t>
            </a:r>
          </a:p>
        </p:txBody>
      </p:sp>
    </p:spTree>
    <p:extLst>
      <p:ext uri="{BB962C8B-B14F-4D97-AF65-F5344CB8AC3E}">
        <p14:creationId xmlns:p14="http://schemas.microsoft.com/office/powerpoint/2010/main" val="176506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210379570"/>
              </p:ext>
            </p:extLst>
          </p:nvPr>
        </p:nvGraphicFramePr>
        <p:xfrm>
          <a:off x="2921000" y="3578225"/>
          <a:ext cx="5953125" cy="911225"/>
        </p:xfrm>
        <a:graphic>
          <a:graphicData uri="http://schemas.openxmlformats.org/presentationml/2006/ole">
            <mc:AlternateContent xmlns:mc="http://schemas.openxmlformats.org/markup-compatibility/2006">
              <mc:Choice xmlns:v="urn:schemas-microsoft-com:vml" Requires="v">
                <p:oleObj spid="_x0000_s5149" name="Equation" r:id="rId4" imgW="2489200" imgH="381000" progId="Equation.DSMT4">
                  <p:embed/>
                </p:oleObj>
              </mc:Choice>
              <mc:Fallback>
                <p:oleObj name="Equation" r:id="rId4" imgW="2489200" imgH="381000" progId="Equation.DSMT4">
                  <p:embed/>
                  <p:pic>
                    <p:nvPicPr>
                      <p:cNvPr id="0" name=""/>
                      <p:cNvPicPr/>
                      <p:nvPr/>
                    </p:nvPicPr>
                    <p:blipFill>
                      <a:blip r:embed="rId5"/>
                      <a:stretch>
                        <a:fillRect/>
                      </a:stretch>
                    </p:blipFill>
                    <p:spPr>
                      <a:xfrm>
                        <a:off x="2921000" y="3578225"/>
                        <a:ext cx="5953125" cy="911225"/>
                      </a:xfrm>
                      <a:prstGeom prst="rect">
                        <a:avLst/>
                      </a:prstGeom>
                    </p:spPr>
                  </p:pic>
                </p:oleObj>
              </mc:Fallback>
            </mc:AlternateContent>
          </a:graphicData>
        </a:graphic>
      </p:graphicFrame>
      <p:pic>
        <p:nvPicPr>
          <p:cNvPr id="5" name="Content Placeholder 1" descr="justdata.jpg"/>
          <p:cNvPicPr>
            <a:picLocks noChangeAspect="1"/>
          </p:cNvPicPr>
          <p:nvPr/>
        </p:nvPicPr>
        <p:blipFill rotWithShape="1">
          <a:blip r:embed="rId6">
            <a:extLst>
              <a:ext uri="{28A0092B-C50C-407E-A947-70E740481C1C}">
                <a14:useLocalDpi xmlns:a14="http://schemas.microsoft.com/office/drawing/2010/main" val="0"/>
              </a:ext>
            </a:extLst>
          </a:blip>
          <a:srcRect l="27964" t="14074" r="15555" b="50864"/>
          <a:stretch/>
        </p:blipFill>
        <p:spPr>
          <a:xfrm>
            <a:off x="3081868" y="914400"/>
            <a:ext cx="4859866" cy="2404533"/>
          </a:xfrm>
          <a:prstGeom prst="rect">
            <a:avLst/>
          </a:prstGeom>
        </p:spPr>
      </p:pic>
      <p:pic>
        <p:nvPicPr>
          <p:cNvPr id="7" name="Content Placeholder 1" descr="justdata.jpg"/>
          <p:cNvPicPr>
            <a:picLocks noChangeAspect="1"/>
          </p:cNvPicPr>
          <p:nvPr/>
        </p:nvPicPr>
        <p:blipFill rotWithShape="1">
          <a:blip r:embed="rId7">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27963" t="14074" r="44288" b="63210"/>
          <a:stretch/>
        </p:blipFill>
        <p:spPr>
          <a:xfrm>
            <a:off x="3081868" y="914400"/>
            <a:ext cx="2387599" cy="1557868"/>
          </a:xfrm>
          <a:prstGeom prst="rect">
            <a:avLst/>
          </a:prstGeom>
        </p:spPr>
      </p:pic>
      <p:pic>
        <p:nvPicPr>
          <p:cNvPr id="9" name="Content Placeholder 1" descr="justdata.jpg"/>
          <p:cNvPicPr>
            <a:picLocks noChangeAspect="1"/>
          </p:cNvPicPr>
          <p:nvPr/>
        </p:nvPicPr>
        <p:blipFill rotWithShape="1">
          <a:blip r:embed="rId7">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51384" t="18272" r="10634" b="47900"/>
          <a:stretch/>
        </p:blipFill>
        <p:spPr>
          <a:xfrm>
            <a:off x="5096934" y="1202266"/>
            <a:ext cx="3268132" cy="2319867"/>
          </a:xfrm>
          <a:prstGeom prst="rect">
            <a:avLst/>
          </a:prstGeom>
        </p:spPr>
      </p:pic>
      <p:sp>
        <p:nvSpPr>
          <p:cNvPr id="3" name="TextBox 2"/>
          <p:cNvSpPr txBox="1"/>
          <p:nvPr/>
        </p:nvSpPr>
        <p:spPr>
          <a:xfrm>
            <a:off x="6333066" y="2065863"/>
            <a:ext cx="558800" cy="784830"/>
          </a:xfrm>
          <a:prstGeom prst="rect">
            <a:avLst/>
          </a:prstGeom>
          <a:noFill/>
        </p:spPr>
        <p:txBody>
          <a:bodyPr wrap="square" rtlCol="0">
            <a:spAutoFit/>
          </a:bodyPr>
          <a:lstStyle/>
          <a:p>
            <a:r>
              <a:rPr lang="en-US" sz="4500" dirty="0">
                <a:latin typeface="Calibri"/>
                <a:cs typeface="Calibri"/>
              </a:rPr>
              <a:t>X</a:t>
            </a:r>
          </a:p>
        </p:txBody>
      </p:sp>
      <p:sp>
        <p:nvSpPr>
          <p:cNvPr id="6" name="TextBox 5"/>
          <p:cNvSpPr txBox="1"/>
          <p:nvPr/>
        </p:nvSpPr>
        <p:spPr>
          <a:xfrm>
            <a:off x="4504266" y="1456263"/>
            <a:ext cx="558800" cy="784830"/>
          </a:xfrm>
          <a:prstGeom prst="rect">
            <a:avLst/>
          </a:prstGeom>
          <a:noFill/>
        </p:spPr>
        <p:txBody>
          <a:bodyPr wrap="square" rtlCol="0">
            <a:spAutoFit/>
          </a:bodyPr>
          <a:lstStyle/>
          <a:p>
            <a:r>
              <a:rPr lang="en-US" sz="4500" dirty="0">
                <a:latin typeface="Calibri"/>
                <a:cs typeface="Calibri"/>
              </a:rPr>
              <a:t>X</a:t>
            </a:r>
          </a:p>
        </p:txBody>
      </p:sp>
    </p:spTree>
    <p:extLst>
      <p:ext uri="{BB962C8B-B14F-4D97-AF65-F5344CB8AC3E}">
        <p14:creationId xmlns:p14="http://schemas.microsoft.com/office/powerpoint/2010/main" val="332983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2268995404"/>
              </p:ext>
            </p:extLst>
          </p:nvPr>
        </p:nvGraphicFramePr>
        <p:xfrm>
          <a:off x="1044623" y="1600505"/>
          <a:ext cx="9758837" cy="905621"/>
        </p:xfrm>
        <a:graphic>
          <a:graphicData uri="http://schemas.openxmlformats.org/presentationml/2006/ole">
            <mc:AlternateContent xmlns:mc="http://schemas.openxmlformats.org/markup-compatibility/2006">
              <mc:Choice xmlns:v="urn:schemas-microsoft-com:vml" Requires="v">
                <p:oleObj spid="_x0000_s6195" name="Equation" r:id="rId4" imgW="4102100" imgH="381000" progId="Equation.DSMT4">
                  <p:embed/>
                </p:oleObj>
              </mc:Choice>
              <mc:Fallback>
                <p:oleObj name="Equation" r:id="rId4" imgW="4102100" imgH="381000" progId="Equation.DSMT4">
                  <p:embed/>
                  <p:pic>
                    <p:nvPicPr>
                      <p:cNvPr id="0" name=""/>
                      <p:cNvPicPr/>
                      <p:nvPr/>
                    </p:nvPicPr>
                    <p:blipFill>
                      <a:blip r:embed="rId5"/>
                      <a:stretch>
                        <a:fillRect/>
                      </a:stretch>
                    </p:blipFill>
                    <p:spPr>
                      <a:xfrm>
                        <a:off x="1044623" y="1600505"/>
                        <a:ext cx="9758837" cy="905621"/>
                      </a:xfrm>
                      <a:prstGeom prst="rect">
                        <a:avLst/>
                      </a:prstGeom>
                    </p:spPr>
                  </p:pic>
                </p:oleObj>
              </mc:Fallback>
            </mc:AlternateContent>
          </a:graphicData>
        </a:graphic>
      </p:graphicFrame>
      <p:graphicFrame>
        <p:nvGraphicFramePr>
          <p:cNvPr id="10" name="Content Placeholder 3"/>
          <p:cNvGraphicFramePr>
            <a:graphicFrameLocks noChangeAspect="1"/>
          </p:cNvGraphicFramePr>
          <p:nvPr>
            <p:extLst>
              <p:ext uri="{D42A27DB-BD31-4B8C-83A1-F6EECF244321}">
                <p14:modId xmlns:p14="http://schemas.microsoft.com/office/powerpoint/2010/main" val="3254696333"/>
              </p:ext>
            </p:extLst>
          </p:nvPr>
        </p:nvGraphicFramePr>
        <p:xfrm>
          <a:off x="2921000" y="3578225"/>
          <a:ext cx="5953125" cy="911225"/>
        </p:xfrm>
        <a:graphic>
          <a:graphicData uri="http://schemas.openxmlformats.org/presentationml/2006/ole">
            <mc:AlternateContent xmlns:mc="http://schemas.openxmlformats.org/markup-compatibility/2006">
              <mc:Choice xmlns:v="urn:schemas-microsoft-com:vml" Requires="v">
                <p:oleObj spid="_x0000_s6196" name="Equation" r:id="rId6" imgW="2489200" imgH="381000" progId="Equation.DSMT4">
                  <p:embed/>
                </p:oleObj>
              </mc:Choice>
              <mc:Fallback>
                <p:oleObj name="Equation" r:id="rId6" imgW="2489200" imgH="381000" progId="Equation.DSMT4">
                  <p:embed/>
                  <p:pic>
                    <p:nvPicPr>
                      <p:cNvPr id="0" name=""/>
                      <p:cNvPicPr/>
                      <p:nvPr/>
                    </p:nvPicPr>
                    <p:blipFill>
                      <a:blip r:embed="rId7"/>
                      <a:stretch>
                        <a:fillRect/>
                      </a:stretch>
                    </p:blipFill>
                    <p:spPr>
                      <a:xfrm>
                        <a:off x="2921000" y="3578225"/>
                        <a:ext cx="5953125" cy="911225"/>
                      </a:xfrm>
                      <a:prstGeom prst="rect">
                        <a:avLst/>
                      </a:prstGeom>
                    </p:spPr>
                  </p:pic>
                </p:oleObj>
              </mc:Fallback>
            </mc:AlternateContent>
          </a:graphicData>
        </a:graphic>
      </p:graphicFrame>
    </p:spTree>
    <p:extLst>
      <p:ext uri="{BB962C8B-B14F-4D97-AF65-F5344CB8AC3E}">
        <p14:creationId xmlns:p14="http://schemas.microsoft.com/office/powerpoint/2010/main" val="4249997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2314382443"/>
              </p:ext>
            </p:extLst>
          </p:nvPr>
        </p:nvGraphicFramePr>
        <p:xfrm>
          <a:off x="1044623" y="1600505"/>
          <a:ext cx="9758837" cy="905621"/>
        </p:xfrm>
        <a:graphic>
          <a:graphicData uri="http://schemas.openxmlformats.org/presentationml/2006/ole">
            <mc:AlternateContent xmlns:mc="http://schemas.openxmlformats.org/markup-compatibility/2006">
              <mc:Choice xmlns:v="urn:schemas-microsoft-com:vml" Requires="v">
                <p:oleObj spid="_x0000_s7194" name="Equation" r:id="rId4" imgW="4102100" imgH="381000" progId="Equation.DSMT4">
                  <p:embed/>
                </p:oleObj>
              </mc:Choice>
              <mc:Fallback>
                <p:oleObj name="Equation" r:id="rId4" imgW="4102100" imgH="381000" progId="Equation.DSMT4">
                  <p:embed/>
                  <p:pic>
                    <p:nvPicPr>
                      <p:cNvPr id="0" name=""/>
                      <p:cNvPicPr/>
                      <p:nvPr/>
                    </p:nvPicPr>
                    <p:blipFill>
                      <a:blip r:embed="rId5"/>
                      <a:stretch>
                        <a:fillRect/>
                      </a:stretch>
                    </p:blipFill>
                    <p:spPr>
                      <a:xfrm>
                        <a:off x="1044623" y="1600505"/>
                        <a:ext cx="9758837" cy="905621"/>
                      </a:xfrm>
                      <a:prstGeom prst="rect">
                        <a:avLst/>
                      </a:prstGeom>
                    </p:spPr>
                  </p:pic>
                </p:oleObj>
              </mc:Fallback>
            </mc:AlternateContent>
          </a:graphicData>
        </a:graphic>
      </p:graphicFrame>
    </p:spTree>
    <p:extLst>
      <p:ext uri="{BB962C8B-B14F-4D97-AF65-F5344CB8AC3E}">
        <p14:creationId xmlns:p14="http://schemas.microsoft.com/office/powerpoint/2010/main" val="99363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1824675052"/>
              </p:ext>
            </p:extLst>
          </p:nvPr>
        </p:nvGraphicFramePr>
        <p:xfrm>
          <a:off x="1044623" y="1600505"/>
          <a:ext cx="9758837" cy="905621"/>
        </p:xfrm>
        <a:graphic>
          <a:graphicData uri="http://schemas.openxmlformats.org/presentationml/2006/ole">
            <mc:AlternateContent xmlns:mc="http://schemas.openxmlformats.org/markup-compatibility/2006">
              <mc:Choice xmlns:v="urn:schemas-microsoft-com:vml" Requires="v">
                <p:oleObj spid="_x0000_s8266" name="Equation" r:id="rId4" imgW="4102100" imgH="381000" progId="Equation.DSMT4">
                  <p:embed/>
                </p:oleObj>
              </mc:Choice>
              <mc:Fallback>
                <p:oleObj name="Equation" r:id="rId4" imgW="4102100" imgH="381000" progId="Equation.DSMT4">
                  <p:embed/>
                  <p:pic>
                    <p:nvPicPr>
                      <p:cNvPr id="0" name=""/>
                      <p:cNvPicPr/>
                      <p:nvPr/>
                    </p:nvPicPr>
                    <p:blipFill>
                      <a:blip r:embed="rId5"/>
                      <a:stretch>
                        <a:fillRect/>
                      </a:stretch>
                    </p:blipFill>
                    <p:spPr>
                      <a:xfrm>
                        <a:off x="1044623" y="1600505"/>
                        <a:ext cx="9758837" cy="905621"/>
                      </a:xfrm>
                      <a:prstGeom prst="rect">
                        <a:avLst/>
                      </a:prstGeom>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3131708354"/>
              </p:ext>
            </p:extLst>
          </p:nvPr>
        </p:nvGraphicFramePr>
        <p:xfrm>
          <a:off x="1183214" y="3007783"/>
          <a:ext cx="2266950" cy="663575"/>
        </p:xfrm>
        <a:graphic>
          <a:graphicData uri="http://schemas.openxmlformats.org/presentationml/2006/ole">
            <mc:AlternateContent xmlns:mc="http://schemas.openxmlformats.org/markup-compatibility/2006">
              <mc:Choice xmlns:v="urn:schemas-microsoft-com:vml" Requires="v">
                <p:oleObj spid="_x0000_s8267" name="Equation" r:id="rId6" imgW="952500" imgH="279400" progId="Equation.DSMT4">
                  <p:embed/>
                </p:oleObj>
              </mc:Choice>
              <mc:Fallback>
                <p:oleObj name="Equation" r:id="rId6" imgW="952500" imgH="279400" progId="Equation.DSMT4">
                  <p:embed/>
                  <p:pic>
                    <p:nvPicPr>
                      <p:cNvPr id="0" name=""/>
                      <p:cNvPicPr/>
                      <p:nvPr/>
                    </p:nvPicPr>
                    <p:blipFill>
                      <a:blip r:embed="rId7"/>
                      <a:stretch>
                        <a:fillRect/>
                      </a:stretch>
                    </p:blipFill>
                    <p:spPr>
                      <a:xfrm>
                        <a:off x="1183214" y="3007783"/>
                        <a:ext cx="2266950" cy="663575"/>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1444368486"/>
              </p:ext>
            </p:extLst>
          </p:nvPr>
        </p:nvGraphicFramePr>
        <p:xfrm>
          <a:off x="3570814" y="3031597"/>
          <a:ext cx="5891213" cy="482600"/>
        </p:xfrm>
        <a:graphic>
          <a:graphicData uri="http://schemas.openxmlformats.org/presentationml/2006/ole">
            <mc:AlternateContent xmlns:mc="http://schemas.openxmlformats.org/markup-compatibility/2006">
              <mc:Choice xmlns:v="urn:schemas-microsoft-com:vml" Requires="v">
                <p:oleObj spid="_x0000_s8268" name="Equation" r:id="rId8" imgW="2476500" imgH="203200" progId="Equation.DSMT4">
                  <p:embed/>
                </p:oleObj>
              </mc:Choice>
              <mc:Fallback>
                <p:oleObj name="Equation" r:id="rId8" imgW="2476500" imgH="203200" progId="Equation.DSMT4">
                  <p:embed/>
                  <p:pic>
                    <p:nvPicPr>
                      <p:cNvPr id="0" name=""/>
                      <p:cNvPicPr/>
                      <p:nvPr/>
                    </p:nvPicPr>
                    <p:blipFill>
                      <a:blip r:embed="rId9"/>
                      <a:stretch>
                        <a:fillRect/>
                      </a:stretch>
                    </p:blipFill>
                    <p:spPr>
                      <a:xfrm>
                        <a:off x="3570814" y="3031597"/>
                        <a:ext cx="5891213" cy="482600"/>
                      </a:xfrm>
                      <a:prstGeom prst="rect">
                        <a:avLst/>
                      </a:prstGeom>
                    </p:spPr>
                  </p:pic>
                </p:oleObj>
              </mc:Fallback>
            </mc:AlternateContent>
          </a:graphicData>
        </a:graphic>
      </p:graphicFrame>
      <p:pic>
        <p:nvPicPr>
          <p:cNvPr id="7" name="Content Placeholder 1" descr="justdata.jpg"/>
          <p:cNvPicPr>
            <a:picLocks noChangeAspect="1"/>
          </p:cNvPicPr>
          <p:nvPr/>
        </p:nvPicPr>
        <p:blipFill rotWithShape="1">
          <a:blip r:embed="rId10">
            <a:extLst>
              <a:ext uri="{28A0092B-C50C-407E-A947-70E740481C1C}">
                <a14:useLocalDpi xmlns:a14="http://schemas.microsoft.com/office/drawing/2010/main" val="0"/>
              </a:ext>
            </a:extLst>
          </a:blip>
          <a:srcRect l="27964" t="14074" r="15555" b="50864"/>
          <a:stretch/>
        </p:blipFill>
        <p:spPr>
          <a:xfrm>
            <a:off x="3522134" y="3928534"/>
            <a:ext cx="4859866" cy="2404533"/>
          </a:xfrm>
          <a:prstGeom prst="rect">
            <a:avLst/>
          </a:prstGeom>
        </p:spPr>
      </p:pic>
      <p:pic>
        <p:nvPicPr>
          <p:cNvPr id="11" name="Content Placeholder 1" descr="justdata.jpg"/>
          <p:cNvPicPr>
            <a:picLocks noChangeAspect="1"/>
          </p:cNvPicPr>
          <p:nvPr/>
        </p:nvPicPr>
        <p:blipFill rotWithShape="1">
          <a:blip r:embed="rId11">
            <a:duotone>
              <a:schemeClr val="accent1">
                <a:shade val="45000"/>
                <a:satMod val="135000"/>
              </a:schemeClr>
              <a:prstClr val="white"/>
            </a:duotone>
            <a:extLst>
              <a:ext uri="{BEBA8EAE-BF5A-486C-A8C5-ECC9F3942E4B}">
                <a14:imgProps xmlns:a14="http://schemas.microsoft.com/office/drawing/2010/main">
                  <a14:imgLayer r:embed="rId12">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51384" t="18025" r="10634" b="47900"/>
          <a:stretch/>
        </p:blipFill>
        <p:spPr>
          <a:xfrm>
            <a:off x="5537201" y="4199468"/>
            <a:ext cx="3268132" cy="2336800"/>
          </a:xfrm>
          <a:prstGeom prst="rect">
            <a:avLst/>
          </a:prstGeom>
        </p:spPr>
      </p:pic>
      <p:pic>
        <p:nvPicPr>
          <p:cNvPr id="10" name="Content Placeholder 1" descr="justdata.jpg"/>
          <p:cNvPicPr>
            <a:picLocks noChangeAspect="1"/>
          </p:cNvPicPr>
          <p:nvPr/>
        </p:nvPicPr>
        <p:blipFill rotWithShape="1">
          <a:blip r:embed="rId11">
            <a:duotone>
              <a:schemeClr val="accent2">
                <a:shade val="45000"/>
                <a:satMod val="135000"/>
              </a:schemeClr>
              <a:prstClr val="white"/>
            </a:duotone>
            <a:extLst>
              <a:ext uri="{BEBA8EAE-BF5A-486C-A8C5-ECC9F3942E4B}">
                <a14:imgProps xmlns:a14="http://schemas.microsoft.com/office/drawing/2010/main">
                  <a14:imgLayer r:embed="rId12">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27962" t="14074" r="43501" b="65432"/>
          <a:stretch/>
        </p:blipFill>
        <p:spPr>
          <a:xfrm>
            <a:off x="3522135" y="3928534"/>
            <a:ext cx="2455332" cy="1405466"/>
          </a:xfrm>
          <a:prstGeom prst="rect">
            <a:avLst/>
          </a:prstGeom>
        </p:spPr>
      </p:pic>
      <p:sp>
        <p:nvSpPr>
          <p:cNvPr id="8" name="TextBox 7"/>
          <p:cNvSpPr txBox="1"/>
          <p:nvPr/>
        </p:nvSpPr>
        <p:spPr>
          <a:xfrm>
            <a:off x="5892790" y="5638797"/>
            <a:ext cx="558800" cy="784830"/>
          </a:xfrm>
          <a:prstGeom prst="rect">
            <a:avLst/>
          </a:prstGeom>
          <a:noFill/>
        </p:spPr>
        <p:txBody>
          <a:bodyPr wrap="square" rtlCol="0">
            <a:spAutoFit/>
          </a:bodyPr>
          <a:lstStyle/>
          <a:p>
            <a:r>
              <a:rPr lang="en-US" sz="4500" dirty="0">
                <a:latin typeface="Calibri"/>
                <a:cs typeface="Calibri"/>
              </a:rPr>
              <a:t>X</a:t>
            </a:r>
          </a:p>
        </p:txBody>
      </p:sp>
      <p:sp>
        <p:nvSpPr>
          <p:cNvPr id="9" name="TextBox 8"/>
          <p:cNvSpPr txBox="1"/>
          <p:nvPr/>
        </p:nvSpPr>
        <p:spPr>
          <a:xfrm>
            <a:off x="4944532" y="4470397"/>
            <a:ext cx="558800" cy="784830"/>
          </a:xfrm>
          <a:prstGeom prst="rect">
            <a:avLst/>
          </a:prstGeom>
          <a:noFill/>
        </p:spPr>
        <p:txBody>
          <a:bodyPr wrap="square" rtlCol="0">
            <a:spAutoFit/>
          </a:bodyPr>
          <a:lstStyle/>
          <a:p>
            <a:r>
              <a:rPr lang="en-US" sz="4500" dirty="0">
                <a:latin typeface="Calibri"/>
                <a:cs typeface="Calibri"/>
              </a:rPr>
              <a:t>X</a:t>
            </a:r>
          </a:p>
        </p:txBody>
      </p:sp>
      <p:pic>
        <p:nvPicPr>
          <p:cNvPr id="3" name="Picture 2" descr="Screen Shot 2016-03-25 at 12.24.42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86668" y="5384800"/>
            <a:ext cx="2106083" cy="1295399"/>
          </a:xfrm>
          <a:prstGeom prst="rect">
            <a:avLst/>
          </a:prstGeom>
        </p:spPr>
      </p:pic>
      <p:sp>
        <p:nvSpPr>
          <p:cNvPr id="12" name="TextBox 11"/>
          <p:cNvSpPr txBox="1"/>
          <p:nvPr/>
        </p:nvSpPr>
        <p:spPr>
          <a:xfrm>
            <a:off x="1049866" y="5554132"/>
            <a:ext cx="3505201" cy="861774"/>
          </a:xfrm>
          <a:prstGeom prst="rect">
            <a:avLst/>
          </a:prstGeom>
          <a:noFill/>
        </p:spPr>
        <p:txBody>
          <a:bodyPr wrap="square" rtlCol="0">
            <a:spAutoFit/>
          </a:bodyPr>
          <a:lstStyle/>
          <a:p>
            <a:pPr algn="ctr"/>
            <a:r>
              <a:rPr lang="en-US" sz="2500" dirty="0"/>
              <a:t>(Assign points to the nearest cluster center)</a:t>
            </a:r>
          </a:p>
        </p:txBody>
      </p:sp>
    </p:spTree>
    <p:extLst>
      <p:ext uri="{BB962C8B-B14F-4D97-AF65-F5344CB8AC3E}">
        <p14:creationId xmlns:p14="http://schemas.microsoft.com/office/powerpoint/2010/main" val="19888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994190213"/>
              </p:ext>
            </p:extLst>
          </p:nvPr>
        </p:nvGraphicFramePr>
        <p:xfrm>
          <a:off x="1044623" y="1600505"/>
          <a:ext cx="9758837" cy="905621"/>
        </p:xfrm>
        <a:graphic>
          <a:graphicData uri="http://schemas.openxmlformats.org/presentationml/2006/ole">
            <mc:AlternateContent xmlns:mc="http://schemas.openxmlformats.org/markup-compatibility/2006">
              <mc:Choice xmlns:v="urn:schemas-microsoft-com:vml" Requires="v">
                <p:oleObj spid="_x0000_s9290" name="Equation" r:id="rId4" imgW="4102100" imgH="381000" progId="Equation.DSMT4">
                  <p:embed/>
                </p:oleObj>
              </mc:Choice>
              <mc:Fallback>
                <p:oleObj name="Equation" r:id="rId4" imgW="4102100" imgH="381000" progId="Equation.DSMT4">
                  <p:embed/>
                  <p:pic>
                    <p:nvPicPr>
                      <p:cNvPr id="0" name=""/>
                      <p:cNvPicPr/>
                      <p:nvPr/>
                    </p:nvPicPr>
                    <p:blipFill>
                      <a:blip r:embed="rId5"/>
                      <a:stretch>
                        <a:fillRect/>
                      </a:stretch>
                    </p:blipFill>
                    <p:spPr>
                      <a:xfrm>
                        <a:off x="1044623" y="1600505"/>
                        <a:ext cx="9758837" cy="905621"/>
                      </a:xfrm>
                      <a:prstGeom prst="rect">
                        <a:avLst/>
                      </a:prstGeom>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340036788"/>
              </p:ext>
            </p:extLst>
          </p:nvPr>
        </p:nvGraphicFramePr>
        <p:xfrm>
          <a:off x="2560109" y="3042180"/>
          <a:ext cx="966788" cy="663575"/>
        </p:xfrm>
        <a:graphic>
          <a:graphicData uri="http://schemas.openxmlformats.org/presentationml/2006/ole">
            <mc:AlternateContent xmlns:mc="http://schemas.openxmlformats.org/markup-compatibility/2006">
              <mc:Choice xmlns:v="urn:schemas-microsoft-com:vml" Requires="v">
                <p:oleObj spid="_x0000_s9291" name="Equation" r:id="rId6" imgW="406400" imgH="279400" progId="Equation.DSMT4">
                  <p:embed/>
                </p:oleObj>
              </mc:Choice>
              <mc:Fallback>
                <p:oleObj name="Equation" r:id="rId6" imgW="406400" imgH="279400" progId="Equation.DSMT4">
                  <p:embed/>
                  <p:pic>
                    <p:nvPicPr>
                      <p:cNvPr id="0" name=""/>
                      <p:cNvPicPr/>
                      <p:nvPr/>
                    </p:nvPicPr>
                    <p:blipFill>
                      <a:blip r:embed="rId7"/>
                      <a:stretch>
                        <a:fillRect/>
                      </a:stretch>
                    </p:blipFill>
                    <p:spPr>
                      <a:xfrm>
                        <a:off x="2560109" y="3042180"/>
                        <a:ext cx="966788" cy="663575"/>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1298551521"/>
              </p:ext>
            </p:extLst>
          </p:nvPr>
        </p:nvGraphicFramePr>
        <p:xfrm>
          <a:off x="3570814" y="3031597"/>
          <a:ext cx="5891213" cy="482600"/>
        </p:xfrm>
        <a:graphic>
          <a:graphicData uri="http://schemas.openxmlformats.org/presentationml/2006/ole">
            <mc:AlternateContent xmlns:mc="http://schemas.openxmlformats.org/markup-compatibility/2006">
              <mc:Choice xmlns:v="urn:schemas-microsoft-com:vml" Requires="v">
                <p:oleObj spid="_x0000_s9292" name="Equation" r:id="rId8" imgW="2476500" imgH="203200" progId="Equation.DSMT4">
                  <p:embed/>
                </p:oleObj>
              </mc:Choice>
              <mc:Fallback>
                <p:oleObj name="Equation" r:id="rId8" imgW="2476500" imgH="203200" progId="Equation.DSMT4">
                  <p:embed/>
                  <p:pic>
                    <p:nvPicPr>
                      <p:cNvPr id="0" name=""/>
                      <p:cNvPicPr/>
                      <p:nvPr/>
                    </p:nvPicPr>
                    <p:blipFill>
                      <a:blip r:embed="rId9"/>
                      <a:stretch>
                        <a:fillRect/>
                      </a:stretch>
                    </p:blipFill>
                    <p:spPr>
                      <a:xfrm>
                        <a:off x="3570814" y="3031597"/>
                        <a:ext cx="5891213" cy="482600"/>
                      </a:xfrm>
                      <a:prstGeom prst="rect">
                        <a:avLst/>
                      </a:prstGeom>
                    </p:spPr>
                  </p:pic>
                </p:oleObj>
              </mc:Fallback>
            </mc:AlternateContent>
          </a:graphicData>
        </a:graphic>
      </p:graphicFrame>
      <p:pic>
        <p:nvPicPr>
          <p:cNvPr id="7" name="Content Placeholder 1" descr="justdata.jpg"/>
          <p:cNvPicPr>
            <a:picLocks noChangeAspect="1"/>
          </p:cNvPicPr>
          <p:nvPr/>
        </p:nvPicPr>
        <p:blipFill rotWithShape="1">
          <a:blip r:embed="rId10">
            <a:extLst>
              <a:ext uri="{28A0092B-C50C-407E-A947-70E740481C1C}">
                <a14:useLocalDpi xmlns:a14="http://schemas.microsoft.com/office/drawing/2010/main" val="0"/>
              </a:ext>
            </a:extLst>
          </a:blip>
          <a:srcRect l="27964" t="14074" r="15555" b="50864"/>
          <a:stretch/>
        </p:blipFill>
        <p:spPr>
          <a:xfrm>
            <a:off x="3522134" y="3928534"/>
            <a:ext cx="4859866" cy="2404533"/>
          </a:xfrm>
          <a:prstGeom prst="rect">
            <a:avLst/>
          </a:prstGeom>
        </p:spPr>
      </p:pic>
      <p:pic>
        <p:nvPicPr>
          <p:cNvPr id="11" name="Content Placeholder 1" descr="justdata.jpg"/>
          <p:cNvPicPr>
            <a:picLocks noChangeAspect="1"/>
          </p:cNvPicPr>
          <p:nvPr/>
        </p:nvPicPr>
        <p:blipFill rotWithShape="1">
          <a:blip r:embed="rId11">
            <a:duotone>
              <a:schemeClr val="accent1">
                <a:shade val="45000"/>
                <a:satMod val="135000"/>
              </a:schemeClr>
              <a:prstClr val="white"/>
            </a:duotone>
            <a:extLst>
              <a:ext uri="{BEBA8EAE-BF5A-486C-A8C5-ECC9F3942E4B}">
                <a14:imgProps xmlns:a14="http://schemas.microsoft.com/office/drawing/2010/main">
                  <a14:imgLayer r:embed="rId12">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51384" t="18025" r="10634" b="47900"/>
          <a:stretch/>
        </p:blipFill>
        <p:spPr>
          <a:xfrm>
            <a:off x="5537201" y="4199468"/>
            <a:ext cx="3268132" cy="2336800"/>
          </a:xfrm>
          <a:prstGeom prst="rect">
            <a:avLst/>
          </a:prstGeom>
        </p:spPr>
      </p:pic>
      <p:pic>
        <p:nvPicPr>
          <p:cNvPr id="10" name="Content Placeholder 1" descr="justdata.jpg"/>
          <p:cNvPicPr>
            <a:picLocks noChangeAspect="1"/>
          </p:cNvPicPr>
          <p:nvPr/>
        </p:nvPicPr>
        <p:blipFill rotWithShape="1">
          <a:blip r:embed="rId11">
            <a:duotone>
              <a:schemeClr val="accent2">
                <a:shade val="45000"/>
                <a:satMod val="135000"/>
              </a:schemeClr>
              <a:prstClr val="white"/>
            </a:duotone>
            <a:extLst>
              <a:ext uri="{BEBA8EAE-BF5A-486C-A8C5-ECC9F3942E4B}">
                <a14:imgProps xmlns:a14="http://schemas.microsoft.com/office/drawing/2010/main">
                  <a14:imgLayer r:embed="rId12">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27962" t="14074" r="44879" b="65432"/>
          <a:stretch/>
        </p:blipFill>
        <p:spPr>
          <a:xfrm>
            <a:off x="3522135" y="3928534"/>
            <a:ext cx="2336798" cy="1405466"/>
          </a:xfrm>
          <a:prstGeom prst="rect">
            <a:avLst/>
          </a:prstGeom>
        </p:spPr>
      </p:pic>
      <p:sp>
        <p:nvSpPr>
          <p:cNvPr id="9" name="TextBox 8"/>
          <p:cNvSpPr txBox="1"/>
          <p:nvPr/>
        </p:nvSpPr>
        <p:spPr>
          <a:xfrm>
            <a:off x="4944532" y="4470397"/>
            <a:ext cx="558800" cy="784830"/>
          </a:xfrm>
          <a:prstGeom prst="rect">
            <a:avLst/>
          </a:prstGeom>
          <a:noFill/>
        </p:spPr>
        <p:txBody>
          <a:bodyPr wrap="square" rtlCol="0">
            <a:spAutoFit/>
          </a:bodyPr>
          <a:lstStyle/>
          <a:p>
            <a:r>
              <a:rPr lang="en-US" sz="4500" dirty="0">
                <a:latin typeface="Calibri"/>
                <a:cs typeface="Calibri"/>
              </a:rPr>
              <a:t>X</a:t>
            </a:r>
          </a:p>
        </p:txBody>
      </p:sp>
      <p:pic>
        <p:nvPicPr>
          <p:cNvPr id="3" name="Picture 2" descr="Screen Shot 2016-03-25 at 12.24.42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86668" y="5384800"/>
            <a:ext cx="2106083" cy="1295399"/>
          </a:xfrm>
          <a:prstGeom prst="rect">
            <a:avLst/>
          </a:prstGeom>
        </p:spPr>
      </p:pic>
      <p:sp>
        <p:nvSpPr>
          <p:cNvPr id="12" name="TextBox 11"/>
          <p:cNvSpPr txBox="1"/>
          <p:nvPr/>
        </p:nvSpPr>
        <p:spPr>
          <a:xfrm>
            <a:off x="1049866" y="5554132"/>
            <a:ext cx="3505201" cy="1246495"/>
          </a:xfrm>
          <a:prstGeom prst="rect">
            <a:avLst/>
          </a:prstGeom>
          <a:noFill/>
        </p:spPr>
        <p:txBody>
          <a:bodyPr wrap="square" rtlCol="0">
            <a:spAutoFit/>
          </a:bodyPr>
          <a:lstStyle/>
          <a:p>
            <a:pPr algn="ctr"/>
            <a:r>
              <a:rPr lang="en-US" sz="2500" dirty="0"/>
              <a:t>(Assign centers to the middle of the points assigned to that cluster)</a:t>
            </a:r>
          </a:p>
        </p:txBody>
      </p:sp>
      <p:sp>
        <p:nvSpPr>
          <p:cNvPr id="13" name="TextBox 12"/>
          <p:cNvSpPr txBox="1"/>
          <p:nvPr/>
        </p:nvSpPr>
        <p:spPr>
          <a:xfrm>
            <a:off x="5892790" y="5638797"/>
            <a:ext cx="558800" cy="784830"/>
          </a:xfrm>
          <a:prstGeom prst="rect">
            <a:avLst/>
          </a:prstGeom>
          <a:noFill/>
        </p:spPr>
        <p:txBody>
          <a:bodyPr wrap="square" rtlCol="0">
            <a:spAutoFit/>
          </a:bodyPr>
          <a:lstStyle/>
          <a:p>
            <a:r>
              <a:rPr lang="en-US" sz="4500" dirty="0">
                <a:latin typeface="Calibri"/>
                <a:cs typeface="Calibri"/>
              </a:rPr>
              <a:t>X</a:t>
            </a:r>
          </a:p>
        </p:txBody>
      </p:sp>
    </p:spTree>
    <p:extLst>
      <p:ext uri="{BB962C8B-B14F-4D97-AF65-F5344CB8AC3E}">
        <p14:creationId xmlns:p14="http://schemas.microsoft.com/office/powerpoint/2010/main" val="210076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8.67362E-19 -4.44444E-6 L -0.02917 -0.02963 " pathEditMode="relative" ptsTypes="AA">
                                      <p:cBhvr>
                                        <p:cTn id="12" dur="2000" fill="hold"/>
                                        <p:tgtEl>
                                          <p:spTgt spid="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33333E-6 2.96296E-6 L 0.05976 -0.06436 " pathEditMode="relative" ptsTypes="AA">
                                      <p:cBhvr>
                                        <p:cTn id="14" dur="2000" fill="hold"/>
                                        <p:tgtEl>
                                          <p:spTgt spid="13"/>
                                        </p:tgtEl>
                                        <p:attrNameLst>
                                          <p:attrName>ppt_x</p:attrName>
                                          <p:attrName>ppt_y</p:attrName>
                                        </p:attrNameLst>
                                      </p:cBhvr>
                                    </p:animMotion>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sp>
        <p:nvSpPr>
          <p:cNvPr id="14" name="TextBox 13"/>
          <p:cNvSpPr txBox="1"/>
          <p:nvPr/>
        </p:nvSpPr>
        <p:spPr>
          <a:xfrm>
            <a:off x="477726" y="2093292"/>
            <a:ext cx="10139471" cy="3970318"/>
          </a:xfrm>
          <a:prstGeom prst="rect">
            <a:avLst/>
          </a:prstGeom>
          <a:noFill/>
        </p:spPr>
        <p:txBody>
          <a:bodyPr wrap="square" rtlCol="0">
            <a:spAutoFit/>
          </a:bodyPr>
          <a:lstStyle/>
          <a:p>
            <a:pPr lvl="1"/>
            <a:r>
              <a:rPr lang="en-US" sz="2800" dirty="0">
                <a:solidFill>
                  <a:srgbClr val="000000"/>
                </a:solidFill>
                <a:latin typeface="Times"/>
                <a:cs typeface="Times"/>
              </a:rPr>
              <a:t>Input: number of clusters K, randomly initialize centers </a:t>
            </a:r>
            <a:r>
              <a:rPr lang="en-US" sz="2800" dirty="0" err="1">
                <a:solidFill>
                  <a:srgbClr val="007233"/>
                </a:solidFill>
                <a:latin typeface="Times"/>
                <a:cs typeface="Times"/>
              </a:rPr>
              <a:t>c</a:t>
            </a:r>
            <a:r>
              <a:rPr lang="en-US" sz="2800" baseline="-25000" dirty="0" err="1">
                <a:solidFill>
                  <a:srgbClr val="007233"/>
                </a:solidFill>
                <a:latin typeface="Times"/>
                <a:cs typeface="Times"/>
              </a:rPr>
              <a:t>k</a:t>
            </a:r>
            <a:endParaRPr lang="en-US" sz="2800" dirty="0">
              <a:solidFill>
                <a:srgbClr val="007233"/>
              </a:solidFill>
              <a:latin typeface="Times"/>
              <a:cs typeface="Times"/>
            </a:endParaRPr>
          </a:p>
          <a:p>
            <a:pPr lvl="1"/>
            <a:endParaRPr lang="en-US" sz="2800" dirty="0">
              <a:solidFill>
                <a:srgbClr val="000000"/>
              </a:solidFill>
              <a:latin typeface="Times"/>
              <a:cs typeface="Times"/>
            </a:endParaRPr>
          </a:p>
          <a:p>
            <a:pPr lvl="1"/>
            <a:r>
              <a:rPr lang="en-US" sz="2800" dirty="0">
                <a:solidFill>
                  <a:srgbClr val="000000"/>
                </a:solidFill>
                <a:latin typeface="Times"/>
                <a:cs typeface="Times"/>
              </a:rPr>
              <a:t>Until converged:</a:t>
            </a:r>
          </a:p>
          <a:p>
            <a:pPr lvl="1"/>
            <a:endParaRPr lang="en-US" sz="2800" dirty="0">
              <a:solidFill>
                <a:srgbClr val="000000"/>
              </a:solidFill>
              <a:latin typeface="Times"/>
              <a:cs typeface="Times"/>
            </a:endParaRPr>
          </a:p>
          <a:p>
            <a:pPr lvl="1"/>
            <a:r>
              <a:rPr lang="en-US" sz="2800" dirty="0">
                <a:solidFill>
                  <a:srgbClr val="000000"/>
                </a:solidFill>
                <a:latin typeface="Times"/>
                <a:cs typeface="Times"/>
              </a:rPr>
              <a:t>      Assign all points to the closest cluster center</a:t>
            </a:r>
          </a:p>
          <a:p>
            <a:pPr lvl="1"/>
            <a:endParaRPr lang="en-US" sz="2800" dirty="0">
              <a:solidFill>
                <a:srgbClr val="000000"/>
              </a:solidFill>
              <a:latin typeface="Times"/>
              <a:cs typeface="Times"/>
            </a:endParaRPr>
          </a:p>
          <a:p>
            <a:pPr lvl="1"/>
            <a:endParaRPr lang="en-US" sz="2800" dirty="0">
              <a:solidFill>
                <a:srgbClr val="000000"/>
              </a:solidFill>
              <a:latin typeface="Times"/>
              <a:cs typeface="Times"/>
            </a:endParaRPr>
          </a:p>
          <a:p>
            <a:pPr lvl="1"/>
            <a:r>
              <a:rPr lang="en-US" sz="2800" dirty="0">
                <a:solidFill>
                  <a:srgbClr val="000000"/>
                </a:solidFill>
                <a:latin typeface="Times"/>
                <a:cs typeface="Times"/>
              </a:rPr>
              <a:t>	Change cluster centers to be in the middle of its points</a:t>
            </a:r>
          </a:p>
          <a:p>
            <a:pPr lvl="1"/>
            <a:endParaRPr lang="en-US" sz="2800" dirty="0">
              <a:solidFill>
                <a:srgbClr val="000000"/>
              </a:solidFill>
              <a:latin typeface="Times"/>
              <a:cs typeface="Times"/>
            </a:endParaRPr>
          </a:p>
        </p:txBody>
      </p:sp>
      <p:graphicFrame>
        <p:nvGraphicFramePr>
          <p:cNvPr id="5" name="Content Placeholder 3"/>
          <p:cNvGraphicFramePr>
            <a:graphicFrameLocks noChangeAspect="1"/>
          </p:cNvGraphicFramePr>
          <p:nvPr>
            <p:extLst>
              <p:ext uri="{D42A27DB-BD31-4B8C-83A1-F6EECF244321}">
                <p14:modId xmlns:p14="http://schemas.microsoft.com/office/powerpoint/2010/main" val="1359738324"/>
              </p:ext>
            </p:extLst>
          </p:nvPr>
        </p:nvGraphicFramePr>
        <p:xfrm>
          <a:off x="2627838" y="5802307"/>
          <a:ext cx="966788" cy="663575"/>
        </p:xfrm>
        <a:graphic>
          <a:graphicData uri="http://schemas.openxmlformats.org/presentationml/2006/ole">
            <mc:AlternateContent xmlns:mc="http://schemas.openxmlformats.org/markup-compatibility/2006">
              <mc:Choice xmlns:v="urn:schemas-microsoft-com:vml" Requires="v">
                <p:oleObj spid="_x0000_s10357" name="Equation" r:id="rId4" imgW="406400" imgH="279400" progId="Equation.DSMT4">
                  <p:embed/>
                </p:oleObj>
              </mc:Choice>
              <mc:Fallback>
                <p:oleObj name="Equation" r:id="rId4" imgW="406400" imgH="279400" progId="Equation.DSMT4">
                  <p:embed/>
                  <p:pic>
                    <p:nvPicPr>
                      <p:cNvPr id="0" name=""/>
                      <p:cNvPicPr/>
                      <p:nvPr/>
                    </p:nvPicPr>
                    <p:blipFill>
                      <a:blip r:embed="rId5"/>
                      <a:stretch>
                        <a:fillRect/>
                      </a:stretch>
                    </p:blipFill>
                    <p:spPr>
                      <a:xfrm>
                        <a:off x="2627838" y="5802307"/>
                        <a:ext cx="966788" cy="663575"/>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942218001"/>
              </p:ext>
            </p:extLst>
          </p:nvPr>
        </p:nvGraphicFramePr>
        <p:xfrm>
          <a:off x="3621609" y="5791726"/>
          <a:ext cx="5891213" cy="482600"/>
        </p:xfrm>
        <a:graphic>
          <a:graphicData uri="http://schemas.openxmlformats.org/presentationml/2006/ole">
            <mc:AlternateContent xmlns:mc="http://schemas.openxmlformats.org/markup-compatibility/2006">
              <mc:Choice xmlns:v="urn:schemas-microsoft-com:vml" Requires="v">
                <p:oleObj spid="_x0000_s10358" name="Equation" r:id="rId6" imgW="2476500" imgH="203200" progId="Equation.DSMT4">
                  <p:embed/>
                </p:oleObj>
              </mc:Choice>
              <mc:Fallback>
                <p:oleObj name="Equation" r:id="rId6" imgW="2476500" imgH="203200" progId="Equation.DSMT4">
                  <p:embed/>
                  <p:pic>
                    <p:nvPicPr>
                      <p:cNvPr id="0" name=""/>
                      <p:cNvPicPr/>
                      <p:nvPr/>
                    </p:nvPicPr>
                    <p:blipFill>
                      <a:blip r:embed="rId7"/>
                      <a:stretch>
                        <a:fillRect/>
                      </a:stretch>
                    </p:blipFill>
                    <p:spPr>
                      <a:xfrm>
                        <a:off x="3621609" y="5791726"/>
                        <a:ext cx="5891213" cy="482600"/>
                      </a:xfrm>
                      <a:prstGeom prst="rect">
                        <a:avLst/>
                      </a:prstGeom>
                    </p:spPr>
                  </p:pic>
                </p:oleObj>
              </mc:Fallback>
            </mc:AlternateContent>
          </a:graphicData>
        </a:graphic>
      </p:graphicFrame>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1012793365"/>
              </p:ext>
            </p:extLst>
          </p:nvPr>
        </p:nvGraphicFramePr>
        <p:xfrm>
          <a:off x="773691" y="889305"/>
          <a:ext cx="9758837" cy="905621"/>
        </p:xfrm>
        <a:graphic>
          <a:graphicData uri="http://schemas.openxmlformats.org/presentationml/2006/ole">
            <mc:AlternateContent xmlns:mc="http://schemas.openxmlformats.org/markup-compatibility/2006">
              <mc:Choice xmlns:v="urn:schemas-microsoft-com:vml" Requires="v">
                <p:oleObj spid="_x0000_s10359" name="Equation" r:id="rId8" imgW="4102100" imgH="381000" progId="Equation.DSMT4">
                  <p:embed/>
                </p:oleObj>
              </mc:Choice>
              <mc:Fallback>
                <p:oleObj name="Equation" r:id="rId8" imgW="4102100" imgH="381000" progId="Equation.DSMT4">
                  <p:embed/>
                  <p:pic>
                    <p:nvPicPr>
                      <p:cNvPr id="0" name=""/>
                      <p:cNvPicPr/>
                      <p:nvPr/>
                    </p:nvPicPr>
                    <p:blipFill>
                      <a:blip r:embed="rId9"/>
                      <a:stretch>
                        <a:fillRect/>
                      </a:stretch>
                    </p:blipFill>
                    <p:spPr>
                      <a:xfrm>
                        <a:off x="773691" y="889305"/>
                        <a:ext cx="9758837" cy="905621"/>
                      </a:xfrm>
                      <a:prstGeom prst="rect">
                        <a:avLst/>
                      </a:prstGeom>
                    </p:spPr>
                  </p:pic>
                </p:oleObj>
              </mc:Fallback>
            </mc:AlternateContent>
          </a:graphicData>
        </a:graphic>
      </p:graphicFrame>
      <p:graphicFrame>
        <p:nvGraphicFramePr>
          <p:cNvPr id="15" name="Content Placeholder 3"/>
          <p:cNvGraphicFramePr>
            <a:graphicFrameLocks noChangeAspect="1"/>
          </p:cNvGraphicFramePr>
          <p:nvPr>
            <p:extLst>
              <p:ext uri="{D42A27DB-BD31-4B8C-83A1-F6EECF244321}">
                <p14:modId xmlns:p14="http://schemas.microsoft.com/office/powerpoint/2010/main" val="1601132912"/>
              </p:ext>
            </p:extLst>
          </p:nvPr>
        </p:nvGraphicFramePr>
        <p:xfrm>
          <a:off x="2436281" y="4396316"/>
          <a:ext cx="2266950" cy="663575"/>
        </p:xfrm>
        <a:graphic>
          <a:graphicData uri="http://schemas.openxmlformats.org/presentationml/2006/ole">
            <mc:AlternateContent xmlns:mc="http://schemas.openxmlformats.org/markup-compatibility/2006">
              <mc:Choice xmlns:v="urn:schemas-microsoft-com:vml" Requires="v">
                <p:oleObj spid="_x0000_s10360" name="Equation" r:id="rId10" imgW="952500" imgH="279400" progId="Equation.DSMT4">
                  <p:embed/>
                </p:oleObj>
              </mc:Choice>
              <mc:Fallback>
                <p:oleObj name="Equation" r:id="rId10" imgW="952500" imgH="279400" progId="Equation.DSMT4">
                  <p:embed/>
                  <p:pic>
                    <p:nvPicPr>
                      <p:cNvPr id="0" name=""/>
                      <p:cNvPicPr/>
                      <p:nvPr/>
                    </p:nvPicPr>
                    <p:blipFill>
                      <a:blip r:embed="rId11"/>
                      <a:stretch>
                        <a:fillRect/>
                      </a:stretch>
                    </p:blipFill>
                    <p:spPr>
                      <a:xfrm>
                        <a:off x="2436281" y="4396316"/>
                        <a:ext cx="2266950" cy="663575"/>
                      </a:xfrm>
                      <a:prstGeom prst="rect">
                        <a:avLst/>
                      </a:prstGeom>
                    </p:spPr>
                  </p:pic>
                </p:oleObj>
              </mc:Fallback>
            </mc:AlternateContent>
          </a:graphicData>
        </a:graphic>
      </p:graphicFrame>
      <p:graphicFrame>
        <p:nvGraphicFramePr>
          <p:cNvPr id="16" name="Content Placeholder 3"/>
          <p:cNvGraphicFramePr>
            <a:graphicFrameLocks noChangeAspect="1"/>
          </p:cNvGraphicFramePr>
          <p:nvPr>
            <p:extLst>
              <p:ext uri="{D42A27DB-BD31-4B8C-83A1-F6EECF244321}">
                <p14:modId xmlns:p14="http://schemas.microsoft.com/office/powerpoint/2010/main" val="2910416109"/>
              </p:ext>
            </p:extLst>
          </p:nvPr>
        </p:nvGraphicFramePr>
        <p:xfrm>
          <a:off x="4823881" y="4420130"/>
          <a:ext cx="5891213" cy="482600"/>
        </p:xfrm>
        <a:graphic>
          <a:graphicData uri="http://schemas.openxmlformats.org/presentationml/2006/ole">
            <mc:AlternateContent xmlns:mc="http://schemas.openxmlformats.org/markup-compatibility/2006">
              <mc:Choice xmlns:v="urn:schemas-microsoft-com:vml" Requires="v">
                <p:oleObj spid="_x0000_s10361" name="Equation" r:id="rId12" imgW="2476500" imgH="203200" progId="Equation.DSMT4">
                  <p:embed/>
                </p:oleObj>
              </mc:Choice>
              <mc:Fallback>
                <p:oleObj name="Equation" r:id="rId12" imgW="2476500" imgH="203200" progId="Equation.DSMT4">
                  <p:embed/>
                  <p:pic>
                    <p:nvPicPr>
                      <p:cNvPr id="0" name=""/>
                      <p:cNvPicPr/>
                      <p:nvPr/>
                    </p:nvPicPr>
                    <p:blipFill>
                      <a:blip r:embed="rId13"/>
                      <a:stretch>
                        <a:fillRect/>
                      </a:stretch>
                    </p:blipFill>
                    <p:spPr>
                      <a:xfrm>
                        <a:off x="4823881" y="4420130"/>
                        <a:ext cx="5891213" cy="482600"/>
                      </a:xfrm>
                      <a:prstGeom prst="rect">
                        <a:avLst/>
                      </a:prstGeom>
                    </p:spPr>
                  </p:pic>
                </p:oleObj>
              </mc:Fallback>
            </mc:AlternateContent>
          </a:graphicData>
        </a:graphic>
      </p:graphicFrame>
    </p:spTree>
    <p:extLst>
      <p:ext uri="{BB962C8B-B14F-4D97-AF65-F5344CB8AC3E}">
        <p14:creationId xmlns:p14="http://schemas.microsoft.com/office/powerpoint/2010/main" val="138893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Unsupervised Learning</a:t>
            </a:r>
          </a:p>
        </p:txBody>
      </p:sp>
      <p:sp>
        <p:nvSpPr>
          <p:cNvPr id="3" name="Content Placeholder 2"/>
          <p:cNvSpPr>
            <a:spLocks noGrp="1"/>
          </p:cNvSpPr>
          <p:nvPr>
            <p:ph sz="quarter" idx="10"/>
          </p:nvPr>
        </p:nvSpPr>
        <p:spPr>
          <a:xfrm>
            <a:off x="345547" y="1032626"/>
            <a:ext cx="9509654" cy="1253374"/>
          </a:xfrm>
        </p:spPr>
        <p:txBody>
          <a:bodyPr/>
          <a:lstStyle/>
          <a:p>
            <a:r>
              <a:rPr lang="en-US"/>
              <a:t>“Unsupervised” means that the training data has no ground truth labels to learn from.</a:t>
            </a:r>
          </a:p>
        </p:txBody>
      </p:sp>
      <p:sp>
        <p:nvSpPr>
          <p:cNvPr id="5" name="TextBox 4"/>
          <p:cNvSpPr txBox="1"/>
          <p:nvPr/>
        </p:nvSpPr>
        <p:spPr>
          <a:xfrm>
            <a:off x="508000" y="2573867"/>
            <a:ext cx="2721355" cy="615553"/>
          </a:xfrm>
          <a:prstGeom prst="rect">
            <a:avLst/>
          </a:prstGeom>
          <a:noFill/>
        </p:spPr>
        <p:txBody>
          <a:bodyPr wrap="none" rtlCol="0">
            <a:spAutoFit/>
          </a:bodyPr>
          <a:lstStyle/>
          <a:p>
            <a:r>
              <a:rPr lang="en-US" sz="3400"/>
              <a:t>Unsupervised: </a:t>
            </a:r>
          </a:p>
        </p:txBody>
      </p:sp>
      <p:grpSp>
        <p:nvGrpSpPr>
          <p:cNvPr id="58" name="Group 57"/>
          <p:cNvGrpSpPr/>
          <p:nvPr/>
        </p:nvGrpSpPr>
        <p:grpSpPr>
          <a:xfrm>
            <a:off x="5472914" y="5286902"/>
            <a:ext cx="1381125" cy="1300163"/>
            <a:chOff x="3095625" y="3808413"/>
            <a:chExt cx="1381125" cy="1300163"/>
          </a:xfrm>
        </p:grpSpPr>
        <p:sp>
          <p:nvSpPr>
            <p:cNvPr id="59"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6"/>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2999835" y="4782287"/>
            <a:ext cx="831850" cy="1293523"/>
            <a:chOff x="4498975" y="3759200"/>
            <a:chExt cx="831850" cy="1293523"/>
          </a:xfrm>
        </p:grpSpPr>
        <p:sp>
          <p:nvSpPr>
            <p:cNvPr id="71"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76" name="Straight Connector 75"/>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4710119" y="4539962"/>
              <a:ext cx="410797" cy="302167"/>
              <a:chOff x="4720337" y="4692361"/>
              <a:chExt cx="697102" cy="512762"/>
            </a:xfrm>
          </p:grpSpPr>
          <p:cxnSp>
            <p:nvCxnSpPr>
              <p:cNvPr id="79" name="Straight Connector 78"/>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1" name="Group 80"/>
          <p:cNvGrpSpPr/>
          <p:nvPr/>
        </p:nvGrpSpPr>
        <p:grpSpPr>
          <a:xfrm>
            <a:off x="3143006" y="3322009"/>
            <a:ext cx="942590" cy="1208087"/>
            <a:chOff x="1019368" y="4056063"/>
            <a:chExt cx="942590" cy="1208087"/>
          </a:xfrm>
        </p:grpSpPr>
        <p:sp>
          <p:nvSpPr>
            <p:cNvPr id="82"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8" name="Picture 87"/>
          <p:cNvPicPr>
            <a:picLocks noChangeAspect="1"/>
          </p:cNvPicPr>
          <p:nvPr/>
        </p:nvPicPr>
        <p:blipFill>
          <a:blip r:embed="rId2"/>
          <a:stretch>
            <a:fillRect/>
          </a:stretch>
        </p:blipFill>
        <p:spPr>
          <a:xfrm>
            <a:off x="6208568" y="2285709"/>
            <a:ext cx="737316" cy="2459736"/>
          </a:xfrm>
          <a:prstGeom prst="rect">
            <a:avLst/>
          </a:prstGeom>
        </p:spPr>
      </p:pic>
      <p:grpSp>
        <p:nvGrpSpPr>
          <p:cNvPr id="89" name="Group 88"/>
          <p:cNvGrpSpPr/>
          <p:nvPr/>
        </p:nvGrpSpPr>
        <p:grpSpPr>
          <a:xfrm>
            <a:off x="6764452" y="3346327"/>
            <a:ext cx="1359119" cy="913894"/>
            <a:chOff x="1576196" y="1992221"/>
            <a:chExt cx="1732500" cy="1164962"/>
          </a:xfrm>
        </p:grpSpPr>
        <p:pic>
          <p:nvPicPr>
            <p:cNvPr id="90" name="Picture 89"/>
            <p:cNvPicPr>
              <a:picLocks noChangeAspect="1"/>
            </p:cNvPicPr>
            <p:nvPr/>
          </p:nvPicPr>
          <p:blipFill>
            <a:blip r:embed="rId3"/>
            <a:stretch>
              <a:fillRect/>
            </a:stretch>
          </p:blipFill>
          <p:spPr>
            <a:xfrm>
              <a:off x="1576196" y="1992221"/>
              <a:ext cx="1732500" cy="1147500"/>
            </a:xfrm>
            <a:prstGeom prst="rect">
              <a:avLst/>
            </a:prstGeom>
          </p:spPr>
        </p:pic>
        <p:sp>
          <p:nvSpPr>
            <p:cNvPr id="91"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2" name="Picture 91"/>
          <p:cNvPicPr>
            <a:picLocks noChangeAspect="1"/>
          </p:cNvPicPr>
          <p:nvPr/>
        </p:nvPicPr>
        <p:blipFill>
          <a:blip r:embed="rId4"/>
          <a:stretch>
            <a:fillRect/>
          </a:stretch>
        </p:blipFill>
        <p:spPr>
          <a:xfrm>
            <a:off x="7026356" y="4996654"/>
            <a:ext cx="835313" cy="1341563"/>
          </a:xfrm>
          <a:prstGeom prst="rect">
            <a:avLst/>
          </a:prstGeom>
        </p:spPr>
      </p:pic>
      <p:pic>
        <p:nvPicPr>
          <p:cNvPr id="94" name="Picture 93"/>
          <p:cNvPicPr>
            <a:picLocks noChangeAspect="1"/>
          </p:cNvPicPr>
          <p:nvPr/>
        </p:nvPicPr>
        <p:blipFill>
          <a:blip r:embed="rId5"/>
          <a:stretch>
            <a:fillRect/>
          </a:stretch>
        </p:blipFill>
        <p:spPr>
          <a:xfrm>
            <a:off x="4050399" y="4320250"/>
            <a:ext cx="1171911" cy="851178"/>
          </a:xfrm>
          <a:prstGeom prst="rect">
            <a:avLst/>
          </a:prstGeom>
        </p:spPr>
      </p:pic>
    </p:spTree>
    <p:extLst>
      <p:ext uri="{BB962C8B-B14F-4D97-AF65-F5344CB8AC3E}">
        <p14:creationId xmlns:p14="http://schemas.microsoft.com/office/powerpoint/2010/main" val="3080620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782347675"/>
              </p:ext>
            </p:extLst>
          </p:nvPr>
        </p:nvGraphicFramePr>
        <p:xfrm>
          <a:off x="773691" y="889305"/>
          <a:ext cx="9758837" cy="905621"/>
        </p:xfrm>
        <a:graphic>
          <a:graphicData uri="http://schemas.openxmlformats.org/presentationml/2006/ole">
            <mc:AlternateContent xmlns:mc="http://schemas.openxmlformats.org/markup-compatibility/2006">
              <mc:Choice xmlns:v="urn:schemas-microsoft-com:vml" Requires="v">
                <p:oleObj spid="_x0000_s11287" name="Equation" r:id="rId4" imgW="4102100" imgH="381000" progId="Equation.DSMT4">
                  <p:embed/>
                </p:oleObj>
              </mc:Choice>
              <mc:Fallback>
                <p:oleObj name="Equation" r:id="rId4" imgW="4102100" imgH="381000" progId="Equation.DSMT4">
                  <p:embed/>
                  <p:pic>
                    <p:nvPicPr>
                      <p:cNvPr id="0" name=""/>
                      <p:cNvPicPr/>
                      <p:nvPr/>
                    </p:nvPicPr>
                    <p:blipFill>
                      <a:blip r:embed="rId5"/>
                      <a:stretch>
                        <a:fillRect/>
                      </a:stretch>
                    </p:blipFill>
                    <p:spPr>
                      <a:xfrm>
                        <a:off x="773691" y="889305"/>
                        <a:ext cx="9758837" cy="905621"/>
                      </a:xfrm>
                      <a:prstGeom prst="rect">
                        <a:avLst/>
                      </a:prstGeom>
                    </p:spPr>
                  </p:pic>
                </p:oleObj>
              </mc:Fallback>
            </mc:AlternateContent>
          </a:graphicData>
        </a:graphic>
      </p:graphicFrame>
      <p:sp>
        <p:nvSpPr>
          <p:cNvPr id="9" name="TextBox 8"/>
          <p:cNvSpPr txBox="1"/>
          <p:nvPr/>
        </p:nvSpPr>
        <p:spPr>
          <a:xfrm>
            <a:off x="494659" y="2144092"/>
            <a:ext cx="10139471" cy="523220"/>
          </a:xfrm>
          <a:prstGeom prst="rect">
            <a:avLst/>
          </a:prstGeom>
          <a:noFill/>
        </p:spPr>
        <p:txBody>
          <a:bodyPr wrap="square" rtlCol="0">
            <a:spAutoFit/>
          </a:bodyPr>
          <a:lstStyle/>
          <a:p>
            <a:pPr lvl="1"/>
            <a:r>
              <a:rPr lang="en-US" sz="2800" dirty="0">
                <a:solidFill>
                  <a:srgbClr val="000000"/>
                </a:solidFill>
                <a:latin typeface="Times"/>
                <a:cs typeface="Times"/>
              </a:rPr>
              <a:t>Does K-Means achieve its goal?</a:t>
            </a:r>
            <a:endParaRPr lang="en-US" sz="2800" dirty="0">
              <a:solidFill>
                <a:srgbClr val="007233"/>
              </a:solidFill>
              <a:latin typeface="Times"/>
              <a:cs typeface="Times"/>
            </a:endParaRPr>
          </a:p>
        </p:txBody>
      </p:sp>
    </p:spTree>
    <p:extLst>
      <p:ext uri="{BB962C8B-B14F-4D97-AF65-F5344CB8AC3E}">
        <p14:creationId xmlns:p14="http://schemas.microsoft.com/office/powerpoint/2010/main" val="71556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4222718233"/>
              </p:ext>
            </p:extLst>
          </p:nvPr>
        </p:nvGraphicFramePr>
        <p:xfrm>
          <a:off x="773691" y="889305"/>
          <a:ext cx="9758837" cy="905621"/>
        </p:xfrm>
        <a:graphic>
          <a:graphicData uri="http://schemas.openxmlformats.org/presentationml/2006/ole">
            <mc:AlternateContent xmlns:mc="http://schemas.openxmlformats.org/markup-compatibility/2006">
              <mc:Choice xmlns:v="urn:schemas-microsoft-com:vml" Requires="v">
                <p:oleObj spid="_x0000_s12295" name="Equation" r:id="rId4" imgW="4102100" imgH="381000" progId="Equation.DSMT4">
                  <p:embed/>
                </p:oleObj>
              </mc:Choice>
              <mc:Fallback>
                <p:oleObj name="Equation" r:id="rId4" imgW="4102100" imgH="381000" progId="Equation.DSMT4">
                  <p:embed/>
                  <p:pic>
                    <p:nvPicPr>
                      <p:cNvPr id="0" name=""/>
                      <p:cNvPicPr/>
                      <p:nvPr/>
                    </p:nvPicPr>
                    <p:blipFill>
                      <a:blip r:embed="rId5"/>
                      <a:stretch>
                        <a:fillRect/>
                      </a:stretch>
                    </p:blipFill>
                    <p:spPr>
                      <a:xfrm>
                        <a:off x="773691" y="889305"/>
                        <a:ext cx="9758837" cy="905621"/>
                      </a:xfrm>
                      <a:prstGeom prst="rect">
                        <a:avLst/>
                      </a:prstGeom>
                    </p:spPr>
                  </p:pic>
                </p:oleObj>
              </mc:Fallback>
            </mc:AlternateContent>
          </a:graphicData>
        </a:graphic>
      </p:graphicFrame>
      <p:sp>
        <p:nvSpPr>
          <p:cNvPr id="9" name="TextBox 8"/>
          <p:cNvSpPr txBox="1"/>
          <p:nvPr/>
        </p:nvSpPr>
        <p:spPr>
          <a:xfrm>
            <a:off x="494659" y="2144092"/>
            <a:ext cx="10139471" cy="1384995"/>
          </a:xfrm>
          <a:prstGeom prst="rect">
            <a:avLst/>
          </a:prstGeom>
          <a:noFill/>
        </p:spPr>
        <p:txBody>
          <a:bodyPr wrap="square" rtlCol="0">
            <a:spAutoFit/>
          </a:bodyPr>
          <a:lstStyle/>
          <a:p>
            <a:pPr lvl="1"/>
            <a:r>
              <a:rPr lang="en-US" sz="2800" dirty="0">
                <a:solidFill>
                  <a:srgbClr val="000000"/>
                </a:solidFill>
                <a:latin typeface="Times"/>
                <a:cs typeface="Times"/>
              </a:rPr>
              <a:t>Does K-Means achieve its goal?</a:t>
            </a:r>
          </a:p>
          <a:p>
            <a:pPr lvl="1"/>
            <a:endParaRPr lang="en-US" sz="2800" dirty="0">
              <a:solidFill>
                <a:srgbClr val="000000"/>
              </a:solidFill>
              <a:latin typeface="Times"/>
              <a:cs typeface="Times"/>
            </a:endParaRPr>
          </a:p>
          <a:p>
            <a:pPr lvl="1"/>
            <a:r>
              <a:rPr lang="en-US" sz="2800" dirty="0">
                <a:solidFill>
                  <a:srgbClr val="000000"/>
                </a:solidFill>
                <a:latin typeface="Times"/>
                <a:cs typeface="Times"/>
              </a:rPr>
              <a:t>Not always. Might need multiple replicates. </a:t>
            </a:r>
            <a:endParaRPr lang="en-US" sz="2800" dirty="0">
              <a:solidFill>
                <a:srgbClr val="007233"/>
              </a:solidFill>
              <a:latin typeface="Times"/>
              <a:cs typeface="Times"/>
            </a:endParaRPr>
          </a:p>
        </p:txBody>
      </p:sp>
      <p:pic>
        <p:nvPicPr>
          <p:cNvPr id="5" name="Content Placeholder 1" descr="justdata.jpg"/>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60604" t="16558" r="10634" b="47900"/>
          <a:stretch/>
        </p:blipFill>
        <p:spPr>
          <a:xfrm>
            <a:off x="6311266" y="4060436"/>
            <a:ext cx="2474825" cy="2437345"/>
          </a:xfrm>
          <a:prstGeom prst="rect">
            <a:avLst/>
          </a:prstGeom>
        </p:spPr>
      </p:pic>
      <p:pic>
        <p:nvPicPr>
          <p:cNvPr id="6" name="Content Placeholder 1" descr="justdata.jpg"/>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27962" t="14074" r="43501" b="65432"/>
          <a:stretch/>
        </p:blipFill>
        <p:spPr>
          <a:xfrm>
            <a:off x="2944886" y="3543659"/>
            <a:ext cx="2455332" cy="1405466"/>
          </a:xfrm>
          <a:prstGeom prst="rect">
            <a:avLst/>
          </a:prstGeom>
        </p:spPr>
      </p:pic>
      <p:pic>
        <p:nvPicPr>
          <p:cNvPr id="7" name="Content Placeholder 1" descr="justdata.jpg"/>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47720" t="28625" r="38767" b="47900"/>
          <a:stretch/>
        </p:blipFill>
        <p:spPr>
          <a:xfrm>
            <a:off x="5195250" y="4882506"/>
            <a:ext cx="1173741" cy="1609862"/>
          </a:xfrm>
          <a:prstGeom prst="rect">
            <a:avLst/>
          </a:prstGeom>
        </p:spPr>
      </p:pic>
      <p:pic>
        <p:nvPicPr>
          <p:cNvPr id="8" name="Content Placeholder 1" descr="justdata.jpg"/>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colorTemperature colorTemp="5739"/>
                    </a14:imgEffect>
                    <a14:imgEffect>
                      <a14:saturation sat="400000"/>
                    </a14:imgEffect>
                  </a14:imgLayer>
                </a14:imgProps>
              </a:ext>
              <a:ext uri="{28A0092B-C50C-407E-A947-70E740481C1C}">
                <a14:useLocalDpi xmlns:a14="http://schemas.microsoft.com/office/drawing/2010/main" val="0"/>
              </a:ext>
            </a:extLst>
          </a:blip>
          <a:srcRect l="41979" t="49470" r="36532" b="35377"/>
          <a:stretch/>
        </p:blipFill>
        <p:spPr>
          <a:xfrm>
            <a:off x="3309572" y="5561451"/>
            <a:ext cx="1866441" cy="1039164"/>
          </a:xfrm>
          <a:prstGeom prst="rect">
            <a:avLst/>
          </a:prstGeom>
        </p:spPr>
      </p:pic>
    </p:spTree>
    <p:extLst>
      <p:ext uri="{BB962C8B-B14F-4D97-AF65-F5344CB8AC3E}">
        <p14:creationId xmlns:p14="http://schemas.microsoft.com/office/powerpoint/2010/main" val="23664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heckerboard(across)">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Actual Goal</a:t>
            </a:r>
          </a:p>
        </p:txBody>
      </p:sp>
      <p:graphicFrame>
        <p:nvGraphicFramePr>
          <p:cNvPr id="4" name="Content Placeholder 3"/>
          <p:cNvGraphicFramePr>
            <a:graphicFrameLocks noGrp="1" noChangeAspect="1"/>
          </p:cNvGraphicFramePr>
          <p:nvPr>
            <p:ph sz="quarter" idx="10"/>
            <p:extLst>
              <p:ext uri="{D42A27DB-BD31-4B8C-83A1-F6EECF244321}">
                <p14:modId xmlns:p14="http://schemas.microsoft.com/office/powerpoint/2010/main" val="327791911"/>
              </p:ext>
            </p:extLst>
          </p:nvPr>
        </p:nvGraphicFramePr>
        <p:xfrm>
          <a:off x="773691" y="889305"/>
          <a:ext cx="9758837" cy="905621"/>
        </p:xfrm>
        <a:graphic>
          <a:graphicData uri="http://schemas.openxmlformats.org/presentationml/2006/ole">
            <mc:AlternateContent xmlns:mc="http://schemas.openxmlformats.org/markup-compatibility/2006">
              <mc:Choice xmlns:v="urn:schemas-microsoft-com:vml" Requires="v">
                <p:oleObj spid="_x0000_s13318" name="Equation" r:id="rId4" imgW="4102100" imgH="381000" progId="Equation.DSMT4">
                  <p:embed/>
                </p:oleObj>
              </mc:Choice>
              <mc:Fallback>
                <p:oleObj name="Equation" r:id="rId4" imgW="4102100" imgH="381000" progId="Equation.DSMT4">
                  <p:embed/>
                  <p:pic>
                    <p:nvPicPr>
                      <p:cNvPr id="0" name=""/>
                      <p:cNvPicPr/>
                      <p:nvPr/>
                    </p:nvPicPr>
                    <p:blipFill>
                      <a:blip r:embed="rId5"/>
                      <a:stretch>
                        <a:fillRect/>
                      </a:stretch>
                    </p:blipFill>
                    <p:spPr>
                      <a:xfrm>
                        <a:off x="773691" y="889305"/>
                        <a:ext cx="9758837" cy="905621"/>
                      </a:xfrm>
                      <a:prstGeom prst="rect">
                        <a:avLst/>
                      </a:prstGeom>
                    </p:spPr>
                  </p:pic>
                </p:oleObj>
              </mc:Fallback>
            </mc:AlternateContent>
          </a:graphicData>
        </a:graphic>
      </p:graphicFrame>
      <p:sp>
        <p:nvSpPr>
          <p:cNvPr id="9" name="TextBox 8"/>
          <p:cNvSpPr txBox="1"/>
          <p:nvPr/>
        </p:nvSpPr>
        <p:spPr>
          <a:xfrm>
            <a:off x="494659" y="2144092"/>
            <a:ext cx="10139471" cy="1815882"/>
          </a:xfrm>
          <a:prstGeom prst="rect">
            <a:avLst/>
          </a:prstGeom>
          <a:noFill/>
        </p:spPr>
        <p:txBody>
          <a:bodyPr wrap="square" rtlCol="0">
            <a:spAutoFit/>
          </a:bodyPr>
          <a:lstStyle/>
          <a:p>
            <a:pPr lvl="1"/>
            <a:r>
              <a:rPr lang="en-US" sz="2800" dirty="0">
                <a:solidFill>
                  <a:srgbClr val="000000"/>
                </a:solidFill>
                <a:latin typeface="Times"/>
                <a:cs typeface="Times"/>
              </a:rPr>
              <a:t>Does K-Means achieve its goal?</a:t>
            </a:r>
          </a:p>
          <a:p>
            <a:pPr lvl="1"/>
            <a:endParaRPr lang="en-US" sz="2800" dirty="0">
              <a:solidFill>
                <a:srgbClr val="000000"/>
              </a:solidFill>
              <a:latin typeface="Times"/>
              <a:cs typeface="Times"/>
            </a:endParaRPr>
          </a:p>
          <a:p>
            <a:pPr lvl="1"/>
            <a:r>
              <a:rPr lang="en-US" sz="2800" dirty="0">
                <a:solidFill>
                  <a:srgbClr val="000000"/>
                </a:solidFill>
                <a:latin typeface="Times"/>
                <a:cs typeface="Times"/>
              </a:rPr>
              <a:t>Not always. Might need multiple replicates. Even worse than that, its goal might not be the right one</a:t>
            </a:r>
            <a:r>
              <a:rPr lang="is-IS" sz="2800" dirty="0">
                <a:solidFill>
                  <a:srgbClr val="000000"/>
                </a:solidFill>
                <a:latin typeface="Times"/>
                <a:cs typeface="Times"/>
              </a:rPr>
              <a:t>…</a:t>
            </a:r>
            <a:r>
              <a:rPr lang="en-US" sz="2800" dirty="0">
                <a:solidFill>
                  <a:srgbClr val="000000"/>
                </a:solidFill>
                <a:latin typeface="Times"/>
                <a:cs typeface="Times"/>
              </a:rPr>
              <a:t> </a:t>
            </a:r>
            <a:endParaRPr lang="en-US" sz="2800" dirty="0">
              <a:solidFill>
                <a:srgbClr val="007233"/>
              </a:solidFill>
              <a:latin typeface="Times"/>
              <a:cs typeface="Times"/>
            </a:endParaRPr>
          </a:p>
        </p:txBody>
      </p:sp>
    </p:spTree>
    <p:extLst>
      <p:ext uri="{BB962C8B-B14F-4D97-AF65-F5344CB8AC3E}">
        <p14:creationId xmlns:p14="http://schemas.microsoft.com/office/powerpoint/2010/main" val="213455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justdatawithcentersSpiral.jpg"/>
          <p:cNvPicPr>
            <a:picLocks noGrp="1" noChangeAspect="1"/>
          </p:cNvPicPr>
          <p:nvPr>
            <p:ph sz="quarter" idx="10"/>
          </p:nvPr>
        </p:nvPicPr>
        <p:blipFill>
          <a:blip r:embed="rId3">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603812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687951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375282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3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644953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4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839880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5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599117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6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376212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Unsupervised Learning</a:t>
            </a:r>
          </a:p>
        </p:txBody>
      </p:sp>
      <p:sp>
        <p:nvSpPr>
          <p:cNvPr id="3" name="Content Placeholder 2"/>
          <p:cNvSpPr>
            <a:spLocks noGrp="1"/>
          </p:cNvSpPr>
          <p:nvPr>
            <p:ph sz="quarter" idx="10"/>
          </p:nvPr>
        </p:nvSpPr>
        <p:spPr>
          <a:xfrm>
            <a:off x="345547" y="1032626"/>
            <a:ext cx="9509654" cy="1253374"/>
          </a:xfrm>
        </p:spPr>
        <p:txBody>
          <a:bodyPr/>
          <a:lstStyle/>
          <a:p>
            <a:r>
              <a:rPr lang="en-US"/>
              <a:t>“Unsupervised” means that the training data has no ground truth labels to learn from.</a:t>
            </a:r>
          </a:p>
        </p:txBody>
      </p:sp>
      <p:sp>
        <p:nvSpPr>
          <p:cNvPr id="5" name="TextBox 4"/>
          <p:cNvSpPr txBox="1"/>
          <p:nvPr/>
        </p:nvSpPr>
        <p:spPr>
          <a:xfrm>
            <a:off x="508000" y="2573867"/>
            <a:ext cx="2721355" cy="615553"/>
          </a:xfrm>
          <a:prstGeom prst="rect">
            <a:avLst/>
          </a:prstGeom>
          <a:noFill/>
        </p:spPr>
        <p:txBody>
          <a:bodyPr wrap="none" rtlCol="0">
            <a:spAutoFit/>
          </a:bodyPr>
          <a:lstStyle/>
          <a:p>
            <a:r>
              <a:rPr lang="en-US" sz="3400"/>
              <a:t>Unsupervised: </a:t>
            </a:r>
          </a:p>
        </p:txBody>
      </p:sp>
      <p:grpSp>
        <p:nvGrpSpPr>
          <p:cNvPr id="18" name="Group 17"/>
          <p:cNvGrpSpPr/>
          <p:nvPr/>
        </p:nvGrpSpPr>
        <p:grpSpPr>
          <a:xfrm>
            <a:off x="5472914" y="5286902"/>
            <a:ext cx="1381125" cy="1300163"/>
            <a:chOff x="3095625" y="3808413"/>
            <a:chExt cx="1381125" cy="1300163"/>
          </a:xfrm>
        </p:grpSpPr>
        <p:sp>
          <p:nvSpPr>
            <p:cNvPr id="19"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2999835" y="4782287"/>
            <a:ext cx="831850" cy="1293523"/>
            <a:chOff x="4498975" y="3759200"/>
            <a:chExt cx="831850" cy="1293523"/>
          </a:xfrm>
        </p:grpSpPr>
        <p:sp>
          <p:nvSpPr>
            <p:cNvPr id="31"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6" name="Straight Connector 35"/>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4710119" y="4539962"/>
              <a:ext cx="410797" cy="302167"/>
              <a:chOff x="4720337" y="4692361"/>
              <a:chExt cx="697102" cy="512762"/>
            </a:xfrm>
          </p:grpSpPr>
          <p:cxnSp>
            <p:nvCxnSpPr>
              <p:cNvPr id="39" name="Straight Connector 38"/>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3143006" y="3322009"/>
            <a:ext cx="942590" cy="1208087"/>
            <a:chOff x="1019368" y="4056063"/>
            <a:chExt cx="942590" cy="1208087"/>
          </a:xfrm>
        </p:grpSpPr>
        <p:sp>
          <p:nvSpPr>
            <p:cNvPr id="42"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8" name="Picture 47"/>
          <p:cNvPicPr>
            <a:picLocks noChangeAspect="1"/>
          </p:cNvPicPr>
          <p:nvPr/>
        </p:nvPicPr>
        <p:blipFill>
          <a:blip r:embed="rId2"/>
          <a:stretch>
            <a:fillRect/>
          </a:stretch>
        </p:blipFill>
        <p:spPr>
          <a:xfrm>
            <a:off x="6208568" y="2285709"/>
            <a:ext cx="737316" cy="2459736"/>
          </a:xfrm>
          <a:prstGeom prst="rect">
            <a:avLst/>
          </a:prstGeom>
        </p:spPr>
      </p:pic>
      <p:grpSp>
        <p:nvGrpSpPr>
          <p:cNvPr id="51" name="Group 50"/>
          <p:cNvGrpSpPr/>
          <p:nvPr/>
        </p:nvGrpSpPr>
        <p:grpSpPr>
          <a:xfrm>
            <a:off x="6764452" y="3346327"/>
            <a:ext cx="1359119" cy="913894"/>
            <a:chOff x="1576196" y="1992221"/>
            <a:chExt cx="1732500" cy="1164962"/>
          </a:xfrm>
        </p:grpSpPr>
        <p:pic>
          <p:nvPicPr>
            <p:cNvPr id="52" name="Picture 51"/>
            <p:cNvPicPr>
              <a:picLocks noChangeAspect="1"/>
            </p:cNvPicPr>
            <p:nvPr/>
          </p:nvPicPr>
          <p:blipFill>
            <a:blip r:embed="rId3"/>
            <a:stretch>
              <a:fillRect/>
            </a:stretch>
          </p:blipFill>
          <p:spPr>
            <a:xfrm>
              <a:off x="1576196" y="1992221"/>
              <a:ext cx="1732500" cy="1147500"/>
            </a:xfrm>
            <a:prstGeom prst="rect">
              <a:avLst/>
            </a:prstGeom>
          </p:spPr>
        </p:pic>
        <p:sp>
          <p:nvSpPr>
            <p:cNvPr id="53"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4" name="Picture 53"/>
          <p:cNvPicPr>
            <a:picLocks noChangeAspect="1"/>
          </p:cNvPicPr>
          <p:nvPr/>
        </p:nvPicPr>
        <p:blipFill>
          <a:blip r:embed="rId4"/>
          <a:stretch>
            <a:fillRect/>
          </a:stretch>
        </p:blipFill>
        <p:spPr>
          <a:xfrm>
            <a:off x="7026356" y="4996654"/>
            <a:ext cx="835313" cy="1341563"/>
          </a:xfrm>
          <a:prstGeom prst="rect">
            <a:avLst/>
          </a:prstGeom>
        </p:spPr>
      </p:pic>
      <p:sp>
        <p:nvSpPr>
          <p:cNvPr id="55" name="Oval 54"/>
          <p:cNvSpPr/>
          <p:nvPr/>
        </p:nvSpPr>
        <p:spPr>
          <a:xfrm rot="1172292">
            <a:off x="5340131" y="2263347"/>
            <a:ext cx="2980361" cy="2600042"/>
          </a:xfrm>
          <a:prstGeom prst="ellipse">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5"/>
          <a:stretch>
            <a:fillRect/>
          </a:stretch>
        </p:blipFill>
        <p:spPr>
          <a:xfrm>
            <a:off x="4050399" y="4320250"/>
            <a:ext cx="1171911" cy="851178"/>
          </a:xfrm>
          <a:prstGeom prst="rect">
            <a:avLst/>
          </a:prstGeom>
        </p:spPr>
      </p:pic>
      <p:sp>
        <p:nvSpPr>
          <p:cNvPr id="56" name="Oval 55"/>
          <p:cNvSpPr/>
          <p:nvPr/>
        </p:nvSpPr>
        <p:spPr>
          <a:xfrm rot="21353877">
            <a:off x="4998401" y="4895669"/>
            <a:ext cx="3635600" cy="1834648"/>
          </a:xfrm>
          <a:prstGeom prst="ellipse">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21353877">
            <a:off x="2160006" y="3084039"/>
            <a:ext cx="3120324" cy="3420710"/>
          </a:xfrm>
          <a:prstGeom prst="ellipse">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0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7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835000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8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375282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9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644953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0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839880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1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599117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2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3762124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3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83500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4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375282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5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644953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6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839880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Unsupervised Learning</a:t>
            </a:r>
          </a:p>
        </p:txBody>
      </p:sp>
      <p:sp>
        <p:nvSpPr>
          <p:cNvPr id="3" name="Content Placeholder 2"/>
          <p:cNvSpPr>
            <a:spLocks noGrp="1"/>
          </p:cNvSpPr>
          <p:nvPr>
            <p:ph sz="quarter" idx="10"/>
          </p:nvPr>
        </p:nvSpPr>
        <p:spPr>
          <a:xfrm>
            <a:off x="345547" y="1032625"/>
            <a:ext cx="9509654" cy="3065241"/>
          </a:xfrm>
        </p:spPr>
        <p:txBody>
          <a:bodyPr/>
          <a:lstStyle/>
          <a:p>
            <a:r>
              <a:rPr lang="en-US"/>
              <a:t>“Unsupervised” means that the training data has no ground truth labels to learn from.</a:t>
            </a:r>
          </a:p>
          <a:p>
            <a:r>
              <a:rPr lang="en-US"/>
              <a:t>This means they are much harder to evaluate.</a:t>
            </a:r>
          </a:p>
          <a:p>
            <a:r>
              <a:rPr lang="en-US"/>
              <a:t>Clustering is an key unsupervised problem.</a:t>
            </a:r>
          </a:p>
          <a:p>
            <a:endParaRPr lang="en-US"/>
          </a:p>
        </p:txBody>
      </p:sp>
    </p:spTree>
    <p:extLst>
      <p:ext uri="{BB962C8B-B14F-4D97-AF65-F5344CB8AC3E}">
        <p14:creationId xmlns:p14="http://schemas.microsoft.com/office/powerpoint/2010/main" val="3497302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7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599117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8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376212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9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835000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0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401692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1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20846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2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619801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3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633672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4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282099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5Spiral.jpg"/>
          <p:cNvPicPr>
            <a:picLocks noGrp="1" noChangeAspect="1"/>
          </p:cNvPicPr>
          <p:nvPr>
            <p:ph sz="quarter" idx="10"/>
          </p:nvPr>
        </p:nvPicPr>
        <p:blipFill>
          <a:blip r:embed="rId3">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267032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534306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41313" y="994526"/>
            <a:ext cx="9429220" cy="5290388"/>
          </a:xfrm>
        </p:spPr>
        <p:txBody>
          <a:bodyPr/>
          <a:lstStyle/>
          <a:p>
            <a:r>
              <a:rPr lang="en-US"/>
              <a:t>Data within a cluster should be similar to other members of the cluster.</a:t>
            </a:r>
          </a:p>
        </p:txBody>
      </p:sp>
      <p:pic>
        <p:nvPicPr>
          <p:cNvPr id="7" name="Picture 6" descr="Screen Shot 2015-06-26 at 1.41.11 PM.png"/>
          <p:cNvPicPr>
            <a:picLocks noChangeAspect="1"/>
          </p:cNvPicPr>
          <p:nvPr/>
        </p:nvPicPr>
        <p:blipFill>
          <a:blip r:embed="rId3"/>
          <a:stretch>
            <a:fillRect/>
          </a:stretch>
        </p:blipFill>
        <p:spPr>
          <a:xfrm>
            <a:off x="313797" y="2671380"/>
            <a:ext cx="5020204" cy="396553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K for K-Means</a:t>
            </a:r>
          </a:p>
        </p:txBody>
      </p:sp>
      <p:sp>
        <p:nvSpPr>
          <p:cNvPr id="3" name="Content Placeholder 2"/>
          <p:cNvSpPr>
            <a:spLocks noGrp="1"/>
          </p:cNvSpPr>
          <p:nvPr>
            <p:ph sz="quarter" idx="10"/>
          </p:nvPr>
        </p:nvSpPr>
        <p:spPr>
          <a:xfrm>
            <a:off x="379412" y="5734643"/>
            <a:ext cx="11456988" cy="923255"/>
          </a:xfrm>
        </p:spPr>
        <p:txBody>
          <a:bodyPr/>
          <a:lstStyle/>
          <a:p>
            <a:r>
              <a:rPr lang="en-US" dirty="0">
                <a:solidFill>
                  <a:srgbClr val="0000FF"/>
                </a:solidFill>
              </a:rPr>
              <a:t>Option 1: </a:t>
            </a:r>
            <a:r>
              <a:rPr lang="en-US" dirty="0"/>
              <a:t>Look for the point of diminishing returns.</a:t>
            </a:r>
          </a:p>
          <a:p>
            <a:pPr lvl="1"/>
            <a:endParaRPr lang="en-US" dirty="0"/>
          </a:p>
        </p:txBody>
      </p:sp>
      <p:cxnSp>
        <p:nvCxnSpPr>
          <p:cNvPr id="5" name="Straight Arrow Connector 4"/>
          <p:cNvCxnSpPr/>
          <p:nvPr/>
        </p:nvCxnSpPr>
        <p:spPr>
          <a:xfrm flipH="1" flipV="1">
            <a:off x="2319867" y="1540933"/>
            <a:ext cx="16933" cy="2844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319871" y="4402669"/>
            <a:ext cx="342053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2804583" y="246591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3185583" y="27389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Oval 12"/>
          <p:cNvSpPr/>
          <p:nvPr/>
        </p:nvSpPr>
        <p:spPr>
          <a:xfrm>
            <a:off x="3534833" y="31707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Oval 13"/>
          <p:cNvSpPr/>
          <p:nvPr/>
        </p:nvSpPr>
        <p:spPr>
          <a:xfrm>
            <a:off x="3877733" y="34120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Oval 14"/>
          <p:cNvSpPr/>
          <p:nvPr/>
        </p:nvSpPr>
        <p:spPr>
          <a:xfrm>
            <a:off x="4233333" y="37549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Oval 15"/>
          <p:cNvSpPr/>
          <p:nvPr/>
        </p:nvSpPr>
        <p:spPr>
          <a:xfrm>
            <a:off x="4607983" y="38184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Oval 16"/>
          <p:cNvSpPr/>
          <p:nvPr/>
        </p:nvSpPr>
        <p:spPr>
          <a:xfrm>
            <a:off x="4988983" y="386291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9" name="Straight Connector 18"/>
          <p:cNvCxnSpPr/>
          <p:nvPr/>
        </p:nvCxnSpPr>
        <p:spPr>
          <a:xfrm>
            <a:off x="2921000" y="2559050"/>
            <a:ext cx="222250" cy="158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282950" y="2851150"/>
            <a:ext cx="215900" cy="260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32200" y="3270250"/>
            <a:ext cx="184150" cy="139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75100" y="3498850"/>
            <a:ext cx="228600" cy="2349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356100" y="3822700"/>
            <a:ext cx="196850" cy="31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711700" y="3873500"/>
            <a:ext cx="228600" cy="4445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281000" y="2826585"/>
            <a:ext cx="867545" cy="584776"/>
          </a:xfrm>
          <a:prstGeom prst="rect">
            <a:avLst/>
          </a:prstGeom>
          <a:noFill/>
        </p:spPr>
        <p:txBody>
          <a:bodyPr wrap="none" rtlCol="0">
            <a:spAutoFit/>
          </a:bodyPr>
          <a:lstStyle/>
          <a:p>
            <a:r>
              <a:rPr lang="en-US" sz="3200" dirty="0"/>
              <a:t>kink</a:t>
            </a:r>
            <a:endParaRPr lang="en-US" dirty="0"/>
          </a:p>
        </p:txBody>
      </p:sp>
      <p:cxnSp>
        <p:nvCxnSpPr>
          <p:cNvPr id="37" name="Straight Arrow Connector 36"/>
          <p:cNvCxnSpPr/>
          <p:nvPr/>
        </p:nvCxnSpPr>
        <p:spPr>
          <a:xfrm flipH="1">
            <a:off x="4330700" y="3429000"/>
            <a:ext cx="114300"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4267200" y="4559300"/>
            <a:ext cx="0"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985600" y="4795085"/>
            <a:ext cx="4744007" cy="584776"/>
          </a:xfrm>
          <a:prstGeom prst="rect">
            <a:avLst/>
          </a:prstGeom>
          <a:noFill/>
        </p:spPr>
        <p:txBody>
          <a:bodyPr wrap="none" rtlCol="0">
            <a:spAutoFit/>
          </a:bodyPr>
          <a:lstStyle/>
          <a:p>
            <a:r>
              <a:rPr lang="en-US" sz="3200" dirty="0"/>
              <a:t>Use this number of clusters</a:t>
            </a:r>
            <a:endParaRPr lang="en-US" dirty="0"/>
          </a:p>
        </p:txBody>
      </p:sp>
      <p:sp>
        <p:nvSpPr>
          <p:cNvPr id="41" name="TextBox 40"/>
          <p:cNvSpPr txBox="1"/>
          <p:nvPr/>
        </p:nvSpPr>
        <p:spPr>
          <a:xfrm>
            <a:off x="5944700" y="4007685"/>
            <a:ext cx="402674" cy="584776"/>
          </a:xfrm>
          <a:prstGeom prst="rect">
            <a:avLst/>
          </a:prstGeom>
          <a:noFill/>
        </p:spPr>
        <p:txBody>
          <a:bodyPr wrap="none" rtlCol="0">
            <a:spAutoFit/>
          </a:bodyPr>
          <a:lstStyle/>
          <a:p>
            <a:r>
              <a:rPr lang="en-US" sz="3200" dirty="0"/>
              <a:t>K</a:t>
            </a:r>
            <a:endParaRPr lang="en-US" dirty="0"/>
          </a:p>
        </p:txBody>
      </p:sp>
      <p:sp>
        <p:nvSpPr>
          <p:cNvPr id="42" name="TextBox 41"/>
          <p:cNvSpPr txBox="1"/>
          <p:nvPr/>
        </p:nvSpPr>
        <p:spPr>
          <a:xfrm>
            <a:off x="1829900" y="1048585"/>
            <a:ext cx="872555" cy="584776"/>
          </a:xfrm>
          <a:prstGeom prst="rect">
            <a:avLst/>
          </a:prstGeom>
          <a:noFill/>
        </p:spPr>
        <p:txBody>
          <a:bodyPr wrap="none" rtlCol="0">
            <a:spAutoFit/>
          </a:bodyPr>
          <a:lstStyle/>
          <a:p>
            <a:r>
              <a:rPr lang="en-US" sz="3200" dirty="0"/>
              <a:t>cost</a:t>
            </a:r>
            <a:endParaRPr lang="en-US" dirty="0"/>
          </a:p>
        </p:txBody>
      </p:sp>
    </p:spTree>
    <p:extLst>
      <p:ext uri="{BB962C8B-B14F-4D97-AF65-F5344CB8AC3E}">
        <p14:creationId xmlns:p14="http://schemas.microsoft.com/office/powerpoint/2010/main" val="14594480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K for K-Means</a:t>
            </a:r>
          </a:p>
        </p:txBody>
      </p:sp>
      <p:sp>
        <p:nvSpPr>
          <p:cNvPr id="3" name="Content Placeholder 2"/>
          <p:cNvSpPr>
            <a:spLocks noGrp="1"/>
          </p:cNvSpPr>
          <p:nvPr>
            <p:ph sz="quarter" idx="10"/>
          </p:nvPr>
        </p:nvSpPr>
        <p:spPr>
          <a:xfrm>
            <a:off x="379412" y="5734643"/>
            <a:ext cx="11456988" cy="923255"/>
          </a:xfrm>
        </p:spPr>
        <p:txBody>
          <a:bodyPr/>
          <a:lstStyle/>
          <a:p>
            <a:r>
              <a:rPr lang="en-US" dirty="0">
                <a:solidFill>
                  <a:srgbClr val="0000FF"/>
                </a:solidFill>
              </a:rPr>
              <a:t>Option 2:????</a:t>
            </a:r>
            <a:endParaRPr lang="en-US" dirty="0"/>
          </a:p>
          <a:p>
            <a:pPr lvl="1"/>
            <a:endParaRPr lang="en-US" dirty="0"/>
          </a:p>
        </p:txBody>
      </p:sp>
      <p:cxnSp>
        <p:nvCxnSpPr>
          <p:cNvPr id="5" name="Straight Arrow Connector 4"/>
          <p:cNvCxnSpPr/>
          <p:nvPr/>
        </p:nvCxnSpPr>
        <p:spPr>
          <a:xfrm flipH="1" flipV="1">
            <a:off x="2319867" y="1540933"/>
            <a:ext cx="16933" cy="2844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319871" y="4402669"/>
            <a:ext cx="342053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2804583" y="246591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3185583" y="27389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Oval 12"/>
          <p:cNvSpPr/>
          <p:nvPr/>
        </p:nvSpPr>
        <p:spPr>
          <a:xfrm>
            <a:off x="3534833" y="31707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Oval 13"/>
          <p:cNvSpPr/>
          <p:nvPr/>
        </p:nvSpPr>
        <p:spPr>
          <a:xfrm>
            <a:off x="3877733" y="34120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Oval 14"/>
          <p:cNvSpPr/>
          <p:nvPr/>
        </p:nvSpPr>
        <p:spPr>
          <a:xfrm>
            <a:off x="4233333" y="37549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Oval 15"/>
          <p:cNvSpPr/>
          <p:nvPr/>
        </p:nvSpPr>
        <p:spPr>
          <a:xfrm>
            <a:off x="4607983" y="381846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Oval 16"/>
          <p:cNvSpPr/>
          <p:nvPr/>
        </p:nvSpPr>
        <p:spPr>
          <a:xfrm>
            <a:off x="4988983" y="3862917"/>
            <a:ext cx="71967" cy="67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9" name="Straight Connector 18"/>
          <p:cNvCxnSpPr/>
          <p:nvPr/>
        </p:nvCxnSpPr>
        <p:spPr>
          <a:xfrm>
            <a:off x="2921000" y="2559050"/>
            <a:ext cx="222250" cy="158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282950" y="2851150"/>
            <a:ext cx="215900" cy="260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32200" y="3270250"/>
            <a:ext cx="184150" cy="139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75100" y="3498850"/>
            <a:ext cx="228600" cy="2349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356100" y="3822700"/>
            <a:ext cx="196850" cy="31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711700" y="3873500"/>
            <a:ext cx="228600" cy="4445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281000" y="2826585"/>
            <a:ext cx="867545" cy="584776"/>
          </a:xfrm>
          <a:prstGeom prst="rect">
            <a:avLst/>
          </a:prstGeom>
          <a:noFill/>
        </p:spPr>
        <p:txBody>
          <a:bodyPr wrap="none" rtlCol="0">
            <a:spAutoFit/>
          </a:bodyPr>
          <a:lstStyle/>
          <a:p>
            <a:r>
              <a:rPr lang="en-US" sz="3200" dirty="0"/>
              <a:t>kink</a:t>
            </a:r>
            <a:endParaRPr lang="en-US" dirty="0"/>
          </a:p>
        </p:txBody>
      </p:sp>
      <p:cxnSp>
        <p:nvCxnSpPr>
          <p:cNvPr id="37" name="Straight Arrow Connector 36"/>
          <p:cNvCxnSpPr/>
          <p:nvPr/>
        </p:nvCxnSpPr>
        <p:spPr>
          <a:xfrm flipH="1">
            <a:off x="4330700" y="3429000"/>
            <a:ext cx="114300"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4267200" y="4559300"/>
            <a:ext cx="0"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985600" y="4795085"/>
            <a:ext cx="1135447" cy="584776"/>
          </a:xfrm>
          <a:prstGeom prst="rect">
            <a:avLst/>
          </a:prstGeom>
          <a:noFill/>
        </p:spPr>
        <p:txBody>
          <a:bodyPr wrap="none" rtlCol="0">
            <a:spAutoFit/>
          </a:bodyPr>
          <a:lstStyle/>
          <a:p>
            <a:r>
              <a:rPr lang="en-US" sz="3200" dirty="0"/>
              <a:t>?????</a:t>
            </a:r>
            <a:endParaRPr lang="en-US" dirty="0"/>
          </a:p>
        </p:txBody>
      </p:sp>
      <p:sp>
        <p:nvSpPr>
          <p:cNvPr id="41" name="TextBox 40"/>
          <p:cNvSpPr txBox="1"/>
          <p:nvPr/>
        </p:nvSpPr>
        <p:spPr>
          <a:xfrm>
            <a:off x="5944700" y="4007685"/>
            <a:ext cx="402674" cy="584776"/>
          </a:xfrm>
          <a:prstGeom prst="rect">
            <a:avLst/>
          </a:prstGeom>
          <a:noFill/>
        </p:spPr>
        <p:txBody>
          <a:bodyPr wrap="none" rtlCol="0">
            <a:spAutoFit/>
          </a:bodyPr>
          <a:lstStyle/>
          <a:p>
            <a:r>
              <a:rPr lang="en-US" sz="3200" dirty="0"/>
              <a:t>K</a:t>
            </a:r>
            <a:endParaRPr lang="en-US" dirty="0"/>
          </a:p>
        </p:txBody>
      </p:sp>
      <p:sp>
        <p:nvSpPr>
          <p:cNvPr id="42" name="TextBox 41"/>
          <p:cNvSpPr txBox="1"/>
          <p:nvPr/>
        </p:nvSpPr>
        <p:spPr>
          <a:xfrm>
            <a:off x="1829900" y="1048585"/>
            <a:ext cx="872555" cy="584776"/>
          </a:xfrm>
          <a:prstGeom prst="rect">
            <a:avLst/>
          </a:prstGeom>
          <a:noFill/>
        </p:spPr>
        <p:txBody>
          <a:bodyPr wrap="none" rtlCol="0">
            <a:spAutoFit/>
          </a:bodyPr>
          <a:lstStyle/>
          <a:p>
            <a:r>
              <a:rPr lang="en-US" sz="3200" dirty="0"/>
              <a:t>cost</a:t>
            </a:r>
            <a:endParaRPr lang="en-US" dirty="0"/>
          </a:p>
        </p:txBody>
      </p:sp>
    </p:spTree>
    <p:extLst>
      <p:ext uri="{BB962C8B-B14F-4D97-AF65-F5344CB8AC3E}">
        <p14:creationId xmlns:p14="http://schemas.microsoft.com/office/powerpoint/2010/main" val="16575450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sp>
        <p:nvSpPr>
          <p:cNvPr id="3" name="Content Placeholder 2"/>
          <p:cNvSpPr>
            <a:spLocks noGrp="1"/>
          </p:cNvSpPr>
          <p:nvPr>
            <p:ph sz="quarter" idx="10"/>
          </p:nvPr>
        </p:nvSpPr>
        <p:spPr>
          <a:xfrm>
            <a:off x="379412" y="1083733"/>
            <a:ext cx="11456988" cy="5266266"/>
          </a:xfrm>
        </p:spPr>
        <p:txBody>
          <a:bodyPr/>
          <a:lstStyle/>
          <a:p>
            <a:r>
              <a:rPr lang="en-US" dirty="0"/>
              <a:t>Popular clustering algorithm, computationally efficient</a:t>
            </a:r>
          </a:p>
          <a:p>
            <a:r>
              <a:rPr lang="en-US" dirty="0"/>
              <a:t>Performs alternating minimization on a cost function</a:t>
            </a:r>
          </a:p>
          <a:p>
            <a:r>
              <a:rPr lang="en-US" dirty="0"/>
              <a:t>Does not always fully minimize that cost function (multiple replicates might be needed for a good solution)</a:t>
            </a:r>
          </a:p>
          <a:p>
            <a:r>
              <a:rPr lang="en-US" dirty="0"/>
              <a:t>Can use the cost function to evaluate whether one replicate is better than another</a:t>
            </a:r>
          </a:p>
          <a:p>
            <a:r>
              <a:rPr lang="en-US" dirty="0"/>
              <a:t>Can use cost function to help choose the number of clusters</a:t>
            </a:r>
          </a:p>
          <a:p>
            <a:r>
              <a:rPr lang="en-US" dirty="0"/>
              <a:t>Doesn’t work well for highly non-spherical clusters</a:t>
            </a:r>
          </a:p>
          <a:p>
            <a:pPr marL="0" indent="0">
              <a:buNone/>
            </a:pPr>
            <a:r>
              <a:rPr lang="en-US" dirty="0"/>
              <a:t>Note: I used Euclidean distance, but can use other distances.</a:t>
            </a:r>
          </a:p>
          <a:p>
            <a:pPr lvl="1"/>
            <a:endParaRPr lang="en-US" dirty="0"/>
          </a:p>
        </p:txBody>
      </p:sp>
    </p:spTree>
    <p:extLst>
      <p:ext uri="{BB962C8B-B14F-4D97-AF65-F5344CB8AC3E}">
        <p14:creationId xmlns:p14="http://schemas.microsoft.com/office/powerpoint/2010/main" val="1809016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r>
              <a:rPr lang="en-GB" dirty="0"/>
              <a:t>Hierarchical Agglomerative Clustering</a:t>
            </a:r>
          </a:p>
        </p:txBody>
      </p:sp>
      <p:sp>
        <p:nvSpPr>
          <p:cNvPr id="4" name="Subtitle 3"/>
          <p:cNvSpPr>
            <a:spLocks noGrp="1"/>
          </p:cNvSpPr>
          <p:nvPr>
            <p:ph type="subTitle" idx="1"/>
          </p:nvPr>
        </p:nvSpPr>
        <p:spPr/>
        <p:txBody>
          <a:bodyPr/>
          <a:lstStyle/>
          <a:p>
            <a:r>
              <a:rPr lang="en-US" dirty="0"/>
              <a:t>Cynthia Rudin | MIT Sloan School of Management</a:t>
            </a:r>
          </a:p>
        </p:txBody>
      </p:sp>
    </p:spTree>
    <p:extLst>
      <p:ext uri="{BB962C8B-B14F-4D97-AF65-F5344CB8AC3E}">
        <p14:creationId xmlns:p14="http://schemas.microsoft.com/office/powerpoint/2010/main" val="2092995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sp>
        <p:nvSpPr>
          <p:cNvPr id="3" name="Content Placeholder 2"/>
          <p:cNvSpPr>
            <a:spLocks noGrp="1"/>
          </p:cNvSpPr>
          <p:nvPr>
            <p:ph sz="quarter" idx="10"/>
          </p:nvPr>
        </p:nvSpPr>
        <p:spPr/>
        <p:txBody>
          <a:bodyPr/>
          <a:lstStyle/>
          <a:p>
            <a:r>
              <a:rPr lang="en-US" dirty="0"/>
              <a:t>Start with each point in its own cluster</a:t>
            </a:r>
          </a:p>
          <a:p>
            <a:r>
              <a:rPr lang="en-US" dirty="0"/>
              <a:t>Repeatedly merge the clusters of the closest two points</a:t>
            </a:r>
          </a:p>
        </p:txBody>
      </p:sp>
    </p:spTree>
    <p:extLst>
      <p:ext uri="{BB962C8B-B14F-4D97-AF65-F5344CB8AC3E}">
        <p14:creationId xmlns:p14="http://schemas.microsoft.com/office/powerpoint/2010/main" val="42866858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spTree>
    <p:extLst>
      <p:ext uri="{BB962C8B-B14F-4D97-AF65-F5344CB8AC3E}">
        <p14:creationId xmlns:p14="http://schemas.microsoft.com/office/powerpoint/2010/main" val="1360122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with each point in its own cluster</a:t>
            </a:r>
          </a:p>
          <a:p>
            <a:r>
              <a:rPr lang="en-US" dirty="0"/>
              <a:t>Repeatedly merge the clusters of the closest two points</a:t>
            </a:r>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4729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924065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40775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80815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41313" y="994526"/>
            <a:ext cx="9429220" cy="5290388"/>
          </a:xfrm>
        </p:spPr>
        <p:txBody>
          <a:bodyPr/>
          <a:lstStyle/>
          <a:p>
            <a:r>
              <a:rPr lang="en-US"/>
              <a:t>Data within a cluster should be similar to other members of the cluster.</a:t>
            </a:r>
          </a:p>
        </p:txBody>
      </p:sp>
      <p:pic>
        <p:nvPicPr>
          <p:cNvPr id="7" name="Picture 6" descr="Screen Shot 2015-06-26 at 1.41.11 PM.png"/>
          <p:cNvPicPr>
            <a:picLocks noChangeAspect="1"/>
          </p:cNvPicPr>
          <p:nvPr/>
        </p:nvPicPr>
        <p:blipFill>
          <a:blip r:embed="rId3"/>
          <a:stretch>
            <a:fillRect/>
          </a:stretch>
        </p:blipFill>
        <p:spPr>
          <a:xfrm>
            <a:off x="313797" y="2671380"/>
            <a:ext cx="5020204" cy="3965538"/>
          </a:xfrm>
          <a:prstGeom prst="rect">
            <a:avLst/>
          </a:prstGeom>
        </p:spPr>
      </p:pic>
      <p:sp>
        <p:nvSpPr>
          <p:cNvPr id="8" name="Oval 7"/>
          <p:cNvSpPr/>
          <p:nvPr/>
        </p:nvSpPr>
        <p:spPr>
          <a:xfrm>
            <a:off x="1794934" y="2980267"/>
            <a:ext cx="1710267" cy="16594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03601" y="2980267"/>
            <a:ext cx="1828800" cy="15578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98796" y="4165602"/>
            <a:ext cx="1117603" cy="1286933"/>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40268" y="4318001"/>
            <a:ext cx="1828800" cy="15578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rot="20445610">
            <a:off x="2339155" y="4670904"/>
            <a:ext cx="1137459" cy="16594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0542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8" name="Straight Connector 27"/>
          <p:cNvCxnSpPr>
            <a:stCxn id="13" idx="1"/>
          </p:cNvCxnSpPr>
          <p:nvPr/>
        </p:nvCxnSpPr>
        <p:spPr>
          <a:xfrm flipH="1" flipV="1">
            <a:off x="5357648" y="3144746"/>
            <a:ext cx="192907" cy="159623"/>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75360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8" name="Straight Connector 27"/>
          <p:cNvCxnSpPr>
            <a:stCxn id="13" idx="1"/>
          </p:cNvCxnSpPr>
          <p:nvPr/>
        </p:nvCxnSpPr>
        <p:spPr>
          <a:xfrm flipH="1" flipV="1">
            <a:off x="5357648" y="3144746"/>
            <a:ext cx="192907" cy="15962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9" name="Straight Connector 28"/>
          <p:cNvCxnSpPr>
            <a:stCxn id="17" idx="3"/>
          </p:cNvCxnSpPr>
          <p:nvPr/>
        </p:nvCxnSpPr>
        <p:spPr>
          <a:xfrm flipH="1">
            <a:off x="5179849" y="4718548"/>
            <a:ext cx="338595" cy="64499"/>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767521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8" name="Straight Connector 27"/>
          <p:cNvCxnSpPr>
            <a:stCxn id="13" idx="1"/>
          </p:cNvCxnSpPr>
          <p:nvPr/>
        </p:nvCxnSpPr>
        <p:spPr>
          <a:xfrm flipH="1" flipV="1">
            <a:off x="5357648" y="3144746"/>
            <a:ext cx="192907" cy="15962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9" name="Straight Connector 28"/>
          <p:cNvCxnSpPr>
            <a:stCxn id="17" idx="3"/>
          </p:cNvCxnSpPr>
          <p:nvPr/>
        </p:nvCxnSpPr>
        <p:spPr>
          <a:xfrm flipH="1">
            <a:off x="5179849" y="4718548"/>
            <a:ext cx="338595" cy="6449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30" name="Straight Connector 29"/>
          <p:cNvCxnSpPr>
            <a:stCxn id="15" idx="0"/>
          </p:cNvCxnSpPr>
          <p:nvPr/>
        </p:nvCxnSpPr>
        <p:spPr>
          <a:xfrm flipH="1" flipV="1">
            <a:off x="5675149" y="3443197"/>
            <a:ext cx="165099" cy="319562"/>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43293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8" name="Straight Connector 27"/>
          <p:cNvCxnSpPr>
            <a:stCxn id="13" idx="1"/>
          </p:cNvCxnSpPr>
          <p:nvPr/>
        </p:nvCxnSpPr>
        <p:spPr>
          <a:xfrm flipH="1" flipV="1">
            <a:off x="5357648" y="3144746"/>
            <a:ext cx="192907" cy="15962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9" name="Straight Connector 28"/>
          <p:cNvCxnSpPr>
            <a:stCxn id="17" idx="3"/>
          </p:cNvCxnSpPr>
          <p:nvPr/>
        </p:nvCxnSpPr>
        <p:spPr>
          <a:xfrm flipH="1">
            <a:off x="5179849" y="4718548"/>
            <a:ext cx="338595" cy="6449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30" name="Straight Connector 29"/>
          <p:cNvCxnSpPr>
            <a:stCxn id="15" idx="0"/>
          </p:cNvCxnSpPr>
          <p:nvPr/>
        </p:nvCxnSpPr>
        <p:spPr>
          <a:xfrm flipH="1" flipV="1">
            <a:off x="5675149" y="3443197"/>
            <a:ext cx="165099" cy="31956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31" name="Straight Connector 30"/>
          <p:cNvCxnSpPr>
            <a:stCxn id="15" idx="2"/>
          </p:cNvCxnSpPr>
          <p:nvPr/>
        </p:nvCxnSpPr>
        <p:spPr>
          <a:xfrm flipH="1">
            <a:off x="4942783" y="3876027"/>
            <a:ext cx="760246" cy="60354"/>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213885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justdataSpiral.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6915891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dataSpiralHAC.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6915891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dataBlobs.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3895655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dataBlobsHAC5.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13895655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dataBlobsHAC.jpg"/>
          <p:cNvPicPr>
            <a:picLocks noGrp="1" noChangeAspect="1"/>
          </p:cNvPicPr>
          <p:nvPr>
            <p:ph sz="quarter" idx="10"/>
          </p:nvPr>
        </p:nvPicPr>
        <p:blipFill>
          <a:blip r:embed="rId3">
            <a:extLst>
              <a:ext uri="{28A0092B-C50C-407E-A947-70E740481C1C}">
                <a14:useLocalDpi xmlns:a14="http://schemas.microsoft.com/office/drawing/2010/main" val="0"/>
              </a:ext>
            </a:extLst>
          </a:blip>
          <a:srcRect l="-16667" r="-16667"/>
          <a:stretch>
            <a:fillRect/>
          </a:stretch>
        </p:blipFill>
        <p:spPr>
          <a:xfrm>
            <a:off x="0" y="0"/>
            <a:ext cx="12192000" cy="6858000"/>
          </a:xfrm>
        </p:spPr>
      </p:pic>
    </p:spTree>
    <p:extLst>
      <p:ext uri="{BB962C8B-B14F-4D97-AF65-F5344CB8AC3E}">
        <p14:creationId xmlns:p14="http://schemas.microsoft.com/office/powerpoint/2010/main" val="3954329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6-03-25 at 2.22.05 PM.png"/>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6155" t="-22686" r="3413" b="-22686"/>
          <a:stretch/>
        </p:blipFill>
        <p:spPr>
          <a:xfrm>
            <a:off x="750424" y="0"/>
            <a:ext cx="11025475" cy="6858000"/>
          </a:xfrm>
        </p:spPr>
      </p:pic>
      <p:sp>
        <p:nvSpPr>
          <p:cNvPr id="5" name="Title 1"/>
          <p:cNvSpPr>
            <a:spLocks noGrp="1"/>
          </p:cNvSpPr>
          <p:nvPr>
            <p:ph type="title"/>
          </p:nvPr>
        </p:nvSpPr>
        <p:spPr>
          <a:xfrm>
            <a:off x="379514" y="182215"/>
            <a:ext cx="11812486" cy="1063487"/>
          </a:xfrm>
        </p:spPr>
        <p:txBody>
          <a:bodyPr>
            <a:normAutofit/>
          </a:bodyPr>
          <a:lstStyle/>
          <a:p>
            <a:r>
              <a:rPr lang="en-US" sz="3600" dirty="0" err="1"/>
              <a:t>Dendrogram</a:t>
            </a:r>
            <a:r>
              <a:rPr lang="en-US" sz="3600" dirty="0"/>
              <a:t> for Hierarchical Agglomerative Clustering</a:t>
            </a:r>
          </a:p>
        </p:txBody>
      </p:sp>
    </p:spTree>
    <p:extLst>
      <p:ext uri="{BB962C8B-B14F-4D97-AF65-F5344CB8AC3E}">
        <p14:creationId xmlns:p14="http://schemas.microsoft.com/office/powerpoint/2010/main" val="188820648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25FDD9-4C58-4084-9F89-0E6ADD6FFF55}">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636b0322-90fb-440c-9cbc-22749e7231e9"/>
    <ds:schemaRef ds:uri="http://www.w3.org/XML/1998/namespace"/>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5509</TotalTime>
  <Words>4924</Words>
  <Application>Microsoft Office PowerPoint</Application>
  <PresentationFormat>Widescreen</PresentationFormat>
  <Paragraphs>691</Paragraphs>
  <Slides>148</Slides>
  <Notes>90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148</vt:i4>
      </vt:variant>
    </vt:vector>
  </HeadingPairs>
  <TitlesOfParts>
    <vt:vector size="157" baseType="lpstr">
      <vt:lpstr>Arial</vt:lpstr>
      <vt:lpstr>Calibri</vt:lpstr>
      <vt:lpstr>Segoe</vt:lpstr>
      <vt:lpstr>Segoe UI</vt:lpstr>
      <vt:lpstr>Segoe UI Light</vt:lpstr>
      <vt:lpstr>Times</vt:lpstr>
      <vt:lpstr>Wingdings</vt:lpstr>
      <vt:lpstr>1_Office Theme</vt:lpstr>
      <vt:lpstr>Equation</vt:lpstr>
      <vt:lpstr>PowerPoint Presentation</vt:lpstr>
      <vt:lpstr>Clustering</vt:lpstr>
      <vt:lpstr>PowerPoint Presentation</vt:lpstr>
      <vt:lpstr>Unsupervised Learning</vt:lpstr>
      <vt:lpstr>Unsupervised Learning</vt:lpstr>
      <vt:lpstr>Unsupervised Learning</vt:lpstr>
      <vt:lpstr>Unsupervised Learning</vt:lpstr>
      <vt:lpstr>Clustering</vt:lpstr>
      <vt:lpstr>Clustering</vt:lpstr>
      <vt:lpstr>Clustering</vt:lpstr>
      <vt:lpstr>Clustering</vt:lpstr>
      <vt:lpstr>Clustering</vt:lpstr>
      <vt:lpstr>PowerPoint Presentation</vt:lpstr>
      <vt:lpstr>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K-Means Actual Goal</vt:lpstr>
      <vt:lpstr>K-Means Actual Goal</vt:lpstr>
      <vt:lpstr>K-Means Actual Goal</vt:lpstr>
      <vt:lpstr>K-Means Actual Goal</vt:lpstr>
      <vt:lpstr>K-Means Actual Goal</vt:lpstr>
      <vt:lpstr>K-Means Actual Goal</vt:lpstr>
      <vt:lpstr>K-Means Actual Goal</vt:lpstr>
      <vt:lpstr>K-Means Actual Goal</vt:lpstr>
      <vt:lpstr>K-Means Actual Goal</vt:lpstr>
      <vt:lpstr>K-Means Actual Goal</vt:lpstr>
      <vt:lpstr>K-Means Actual Goal</vt:lpstr>
      <vt:lpstr>K-Means Actual Goal</vt:lpstr>
      <vt:lpstr>K-Means Actual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Choose K for K-Means</vt:lpstr>
      <vt:lpstr>How to Choose K for K-Means</vt:lpstr>
      <vt:lpstr>K-Means</vt:lpstr>
      <vt:lpstr>PowerPoint Presentation</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PowerPoint Presentation</vt:lpstr>
      <vt:lpstr>PowerPoint Presentation</vt:lpstr>
      <vt:lpstr>PowerPoint Presentation</vt:lpstr>
      <vt:lpstr>PowerPoint Presentation</vt:lpstr>
      <vt:lpstr>PowerPoint Presentation</vt:lpstr>
      <vt:lpstr>Dendrogram for Hierarchical Agglomerative Clustering</vt:lpstr>
      <vt:lpstr>Dendrogram for Hierarchical Agglomerative Clustering</vt:lpstr>
      <vt:lpstr>Dendrogram for Hierarchical Agglomerative Clustering</vt:lpstr>
      <vt:lpstr>K-Means vs Hierarchical Agglomerative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User-Based Collaborative Filtering &amp; Correlation</vt:lpstr>
      <vt:lpstr>User-Based Collaborative Filtering &amp; Correlation</vt:lpstr>
      <vt:lpstr>User-Based Collaborative Filtering &amp; Correlation</vt:lpstr>
      <vt:lpstr>User-Based Collaborative Filtering &amp; Correlation</vt:lpstr>
      <vt:lpstr>User-Based Collaborative Filtering &amp; Correlation</vt:lpstr>
      <vt:lpstr>User-Based Collaborative Filtering &amp; Correlation</vt:lpstr>
      <vt:lpstr>User-Based Collaborative Filtering &amp; Correlation</vt:lpstr>
      <vt:lpstr>User-Based Collaborative Filtering &amp; Correlation</vt:lpstr>
      <vt:lpstr>PowerPoint Presentation</vt:lpstr>
      <vt:lpstr>PowerPoint Presentation</vt:lpstr>
      <vt:lpstr>Item-Based Collaborative Filtering &amp; Correlation</vt:lpstr>
      <vt:lpstr>PowerPoint Presentation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Matrix Factorization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Factorization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Graeme Malcolm</cp:lastModifiedBy>
  <cp:revision>155</cp:revision>
  <dcterms:created xsi:type="dcterms:W3CDTF">2015-06-26T17:24:48Z</dcterms:created>
  <dcterms:modified xsi:type="dcterms:W3CDTF">2016-08-11T19:55:21Z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